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6"/>
  </p:notesMasterIdLst>
  <p:handoutMasterIdLst>
    <p:handoutMasterId r:id="rId17"/>
  </p:handoutMasterIdLst>
  <p:sldIdLst>
    <p:sldId id="416" r:id="rId2"/>
    <p:sldId id="431" r:id="rId3"/>
    <p:sldId id="432" r:id="rId4"/>
    <p:sldId id="419" r:id="rId5"/>
    <p:sldId id="423" r:id="rId6"/>
    <p:sldId id="421" r:id="rId7"/>
    <p:sldId id="420" r:id="rId8"/>
    <p:sldId id="425" r:id="rId9"/>
    <p:sldId id="426" r:id="rId10"/>
    <p:sldId id="427" r:id="rId11"/>
    <p:sldId id="428" r:id="rId12"/>
    <p:sldId id="429" r:id="rId13"/>
    <p:sldId id="424" r:id="rId14"/>
    <p:sldId id="430" r:id="rId15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66CCFF"/>
    <a:srgbClr val="009999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3/9/2014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(2:12-6:10)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(6:11-7:16)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00201"/>
            <a:ext cx="84582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Restoration of the immoral brother (5-11)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Why does Paul talk about this at this point in the letter?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Help them better see his previous </a:t>
            </a:r>
            <a:r>
              <a:rPr lang="en-US" sz="1600" dirty="0" smtClean="0"/>
              <a:t>points</a:t>
            </a:r>
            <a:endParaRPr lang="en-US" sz="1600" dirty="0" smtClean="0"/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To whom had he caused sorrow? Just Paul?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To his brothers and sisters to some extent; how so?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What were Paul’s follow-on instructions?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The punishment </a:t>
            </a:r>
            <a:r>
              <a:rPr lang="en-US" sz="1600" i="1" u="sng" dirty="0" smtClean="0">
                <a:latin typeface="+mn-lt"/>
              </a:rPr>
              <a:t>inflicted by the majority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was sufficient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Apparently, not everyone followed Paul’s original instructions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Yet, enough did to get the point across and help him to repent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Forgive and comfort him; why?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Lest he be overwhelmed with excessive sorrow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Reaffirm their love for him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How do these instructions relate to Paul’s message on the sorrow they had caused him?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They felt the </a:t>
            </a:r>
            <a:r>
              <a:rPr lang="en-US" sz="1600" smtClean="0"/>
              <a:t>sorrow </a:t>
            </a:r>
            <a:r>
              <a:rPr lang="en-US" sz="1600" smtClean="0"/>
              <a:t>caused </a:t>
            </a:r>
            <a:r>
              <a:rPr lang="en-US" sz="1600" dirty="0" smtClean="0"/>
              <a:t>by the immoral brother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Paul is using this to help them see the sorrow they caused him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The follow-on instructions should help them the overarching reason their actions to the brother and Paul’s actions toward them -- LOVE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1:12-2:11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Defends His Integrity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00201"/>
            <a:ext cx="84582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Restoration of the immoral brother (5-11)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Why had Paul wrote concerning this brother? (9)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To put them to the test; to see if they would be obedient in all things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Why would this be “a test”?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The difficulty in taking action against a brother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Was there any further action for Paul to take? (10-11)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No; t</a:t>
            </a:r>
            <a:r>
              <a:rPr lang="en-US" sz="1600" dirty="0" smtClean="0"/>
              <a:t>hey had followed his directions and taken the proper actions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As they could forgive and rejoice with the brother, Paul could forgive and rejoice with them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Why were these actions important?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To not give Satan any advantage; how so?</a:t>
            </a:r>
          </a:p>
          <a:p>
            <a:pPr marL="2114550" lvl="4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Sin had been exposed and properly dealt with</a:t>
            </a:r>
          </a:p>
          <a:p>
            <a:pPr marL="2114550" lvl="4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Forgive, restore and reaffirm love so the family can be united and move forward in its spiritual growth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1:12-2:11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Defends His Integrity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 Describes His Apostolic Ministry (2:12-6:10)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(6:11-7:16)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Closing thought before transitioning to the motivation of his ministry (12-13)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Had just talked to them about what should be their motivation -- their faith: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importance of having their own faith (1:23-24)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Him providing time for them to make their choices concerning their faith (2:1-4)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application of that faith in regards to the immoral brother and the challenges/internal conflicts that presented (2:5-11)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Touches on his challenges/conflicts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Excited about the “open door” presented at Troas (12)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Anxious for news about them; moves on to Macedonia (13)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introduces the motivation of his ministry (14)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What two specific things does Paul mention related to his motivation?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Thanks to God and trust that He will always lead them to triumph in Christ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Use them to manifest the sweet aroma of knowledge of Him everywhere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/>
              <a:t>Paul expands on Christians being the sweet aroma of knowledge (15-17)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To whom are Christians a fragrance of Christ?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Those being saved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Those who are perishing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How are we viewed by each?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Aroma from death to death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Aroma from life to life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What does Paul say is key for being able to meet this standard?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Speaking before God with sincerity like men sent from God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Not peddling the word for God; apparently for selfish purposes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 1:1-11</a:t>
            </a:r>
            <a:endParaRPr lang="en-US" sz="38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Thanksgiving for deliverance in Asia – 1:8-11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To what sufferings might he be referring?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Difficulties in Ephesus; I </a:t>
            </a:r>
            <a:r>
              <a:rPr lang="en-US" sz="1600" dirty="0" err="1" smtClean="0">
                <a:latin typeface="+mn-lt"/>
              </a:rPr>
              <a:t>Cor</a:t>
            </a:r>
            <a:r>
              <a:rPr lang="en-US" sz="1600" dirty="0" smtClean="0">
                <a:latin typeface="+mn-lt"/>
              </a:rPr>
              <a:t> 16:8-9, Acts 19:23-41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How serious was it?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Despaired for life, had the sentence of death within themselves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Trusted not in themselves but in God who raises the dead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What had worked together for Paul’s deliverance?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God delivered them (</a:t>
            </a:r>
            <a:r>
              <a:rPr lang="en-US" sz="1600" dirty="0" err="1" smtClean="0"/>
              <a:t>vs</a:t>
            </a:r>
            <a:r>
              <a:rPr lang="en-US" sz="1600" dirty="0" smtClean="0"/>
              <a:t> 9-10)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Prayers of the Corinthians and others (</a:t>
            </a:r>
            <a:r>
              <a:rPr lang="en-US" sz="1600" dirty="0" err="1" smtClean="0"/>
              <a:t>vs</a:t>
            </a:r>
            <a:r>
              <a:rPr lang="en-US" sz="1600" dirty="0" smtClean="0"/>
              <a:t> 11)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How strong was Paul’s confidence in God? (v10)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Paul had set his hope on God…What hope is he referring?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Confident God would ultimately deliver (Dan 3:16-18)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What lessons should we take away?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Always trust in God to deliver us no matter how bad the situation may be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God listens to our prayers for ourselves and each other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Prayer is a powerful source of comfort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(2:12-6:10)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(6:11-7:16)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1:12-2:11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Defends His Integrity</a:t>
            </a:r>
            <a:endParaRPr lang="en-US" sz="36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In what did Paul “boast” or have “proud confidence”? (12-14)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The testimony of their conscience; to what is this referring?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How they had conducted themselves in the world and especially towards the </a:t>
            </a:r>
            <a:r>
              <a:rPr lang="en-US" sz="1600" dirty="0" smtClean="0">
                <a:latin typeface="+mn-lt"/>
              </a:rPr>
              <a:t>Corinthians -- how </a:t>
            </a:r>
            <a:r>
              <a:rPr lang="en-US" sz="1600" dirty="0" smtClean="0">
                <a:latin typeface="+mn-lt"/>
              </a:rPr>
              <a:t>had they conducted themselves?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In holiness and godly sincerity; in the grace of God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Not in fleshly wisdom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Had Paul acted any differently in his writings to them?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No; and they knew that to be the case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They were each other’s reason for being “proud” in the day of the </a:t>
            </a:r>
            <a:r>
              <a:rPr lang="en-US" dirty="0" smtClean="0"/>
              <a:t>Lord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How so?</a:t>
            </a:r>
            <a:endParaRPr lang="en-US" sz="1600" dirty="0" smtClean="0"/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/>
              <a:t>What are Paul’s points?</a:t>
            </a:r>
            <a:endParaRPr lang="en-US" dirty="0" smtClean="0"/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He knows that he has conducted himself properly towards them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N</a:t>
            </a:r>
            <a:r>
              <a:rPr lang="en-US" dirty="0" smtClean="0"/>
              <a:t>ever </a:t>
            </a:r>
            <a:r>
              <a:rPr lang="en-US" dirty="0" smtClean="0"/>
              <a:t>given them a reason to doubt </a:t>
            </a:r>
            <a:r>
              <a:rPr lang="en-US" dirty="0" smtClean="0"/>
              <a:t>him; they </a:t>
            </a:r>
            <a:r>
              <a:rPr lang="en-US" dirty="0" smtClean="0"/>
              <a:t>know this to be the </a:t>
            </a:r>
            <a:r>
              <a:rPr lang="en-US" dirty="0" smtClean="0"/>
              <a:t>case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This conduct and their work together for the Lord has earned a level of trust</a:t>
            </a:r>
            <a:endParaRPr lang="en-US" dirty="0" smtClean="0"/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/>
              <a:t>Don’t let self-serving people cause them to lose this 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1:12-2:11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Defends His Integrity</a:t>
            </a:r>
            <a:endParaRPr lang="en-US" sz="36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addresses doubts raised concerning his seriousness in coming to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l Users\Application Data\WORDsearch\Library\Maps\Linked\images\pauljr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08745" cy="6858000"/>
          </a:xfrm>
          <a:prstGeom prst="rect">
            <a:avLst/>
          </a:prstGeom>
          <a:noFill/>
        </p:spPr>
      </p:pic>
      <p:sp>
        <p:nvSpPr>
          <p:cNvPr id="1028" name="AutoShape 4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AutoShape 24" descr="C://Documents%20and%20Settings/All%20Users/Application%20Data/WORDsearch/Library/Maps/Linked/images/pauljrny_lg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5257800"/>
            <a:ext cx="3505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276600" y="5638800"/>
            <a:ext cx="533400" cy="0"/>
          </a:xfrm>
          <a:prstGeom prst="line">
            <a:avLst/>
          </a:prstGeom>
          <a:ln w="3810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5867400"/>
            <a:ext cx="5334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5410200"/>
            <a:ext cx="533400" cy="0"/>
          </a:xfrm>
          <a:prstGeom prst="line">
            <a:avLst/>
          </a:prstGeom>
          <a:ln w="38100"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76600" y="60960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86200" y="5257800"/>
            <a:ext cx="2971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First Missionary Journey (A.D. 46-48)</a:t>
            </a:r>
          </a:p>
          <a:p>
            <a:pPr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Second Missionary Journey (A.D. 49-52)</a:t>
            </a:r>
          </a:p>
          <a:p>
            <a:pPr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Third Missionary Journey (A.D. 53-57)</a:t>
            </a:r>
          </a:p>
          <a:p>
            <a:pPr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Trip to Rome (A.D. 59-60)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76200" y="3657600"/>
            <a:ext cx="3048000" cy="1676400"/>
          </a:xfrm>
          <a:prstGeom prst="wedgeRectCallout">
            <a:avLst>
              <a:gd name="adj1" fmla="val 66610"/>
              <a:gd name="adj2" fmla="val -841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en-US" sz="1400" b="1" u="sng" dirty="0" smtClean="0">
                <a:solidFill>
                  <a:schemeClr val="tx1"/>
                </a:solidFill>
              </a:rPr>
              <a:t>Paul at Corinth- Acts 18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Second Journey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There at least 1 ½ years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Departs for Jerusalem; passes through Ephesus -- leaves Aquila and Priscilla there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6248400" y="3810000"/>
            <a:ext cx="2514600" cy="1066800"/>
          </a:xfrm>
          <a:prstGeom prst="wedgeRectCallout">
            <a:avLst>
              <a:gd name="adj1" fmla="val -102867"/>
              <a:gd name="adj2" fmla="val -1189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en-US" sz="1400" b="1" u="sng" dirty="0" smtClean="0">
                <a:solidFill>
                  <a:schemeClr val="tx1"/>
                </a:solidFill>
              </a:rPr>
              <a:t>Paul at Ephesus – Acts 19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Third Journey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There at least 2 years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Writes I Corinthians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6324600" y="1828800"/>
            <a:ext cx="2514600" cy="1066800"/>
          </a:xfrm>
          <a:prstGeom prst="wedgeRectCallout">
            <a:avLst>
              <a:gd name="adj1" fmla="val -105581"/>
              <a:gd name="adj2" fmla="val 627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en-US" sz="1400" b="1" u="sng" dirty="0" smtClean="0">
                <a:solidFill>
                  <a:schemeClr val="tx1"/>
                </a:solidFill>
              </a:rPr>
              <a:t>Paul’s Plan – Acts 19:21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Return to Jerusalem after passing through Macedonia and Achaia (I </a:t>
            </a:r>
            <a:r>
              <a:rPr lang="en-US" sz="1400" dirty="0" err="1" smtClean="0">
                <a:solidFill>
                  <a:schemeClr val="tx1"/>
                </a:solidFill>
              </a:rPr>
              <a:t>Cor</a:t>
            </a:r>
            <a:r>
              <a:rPr lang="en-US" sz="1400" dirty="0" smtClean="0">
                <a:solidFill>
                  <a:schemeClr val="tx1"/>
                </a:solidFill>
              </a:rPr>
              <a:t> 16:5-7)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3429000" y="3962400"/>
            <a:ext cx="2667000" cy="1066800"/>
          </a:xfrm>
          <a:prstGeom prst="wedgeRectCallout">
            <a:avLst>
              <a:gd name="adj1" fmla="val 2967"/>
              <a:gd name="adj2" fmla="val -1329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en-US" sz="1400" b="1" u="sng" dirty="0" err="1" smtClean="0">
                <a:solidFill>
                  <a:schemeClr val="tx1"/>
                </a:solidFill>
              </a:rPr>
              <a:t>Apollos</a:t>
            </a:r>
            <a:r>
              <a:rPr lang="en-US" sz="1400" b="1" u="sng" dirty="0" smtClean="0">
                <a:solidFill>
                  <a:schemeClr val="tx1"/>
                </a:solidFill>
              </a:rPr>
              <a:t>– Acts 18:24-19:1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Arrives at Ephesus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Taught Word more accurately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Goes to Corinth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838200" y="762000"/>
            <a:ext cx="2514600" cy="1066800"/>
          </a:xfrm>
          <a:prstGeom prst="wedgeRectCallout">
            <a:avLst>
              <a:gd name="adj1" fmla="val 69724"/>
              <a:gd name="adj2" fmla="val 1651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en-US" sz="1400" b="1" u="sng" dirty="0" smtClean="0">
                <a:solidFill>
                  <a:schemeClr val="tx1"/>
                </a:solidFill>
              </a:rPr>
              <a:t>Actual Trip – Acts 20:1-3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Made it as far as Greece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Does not go to Achaia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animBg="1"/>
      <p:bldP spid="25" grpId="1" animBg="1"/>
      <p:bldP spid="26" grpId="0" animBg="1"/>
      <p:bldP spid="27" grpId="1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1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addresses doubts raised concerning his seriousness in coming to them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He told them his intent in previous letter; I </a:t>
            </a:r>
            <a:r>
              <a:rPr lang="en-US" dirty="0" err="1" smtClean="0">
                <a:latin typeface="+mn-lt"/>
              </a:rPr>
              <a:t>Cor</a:t>
            </a:r>
            <a:r>
              <a:rPr lang="en-US" dirty="0" smtClean="0">
                <a:latin typeface="+mn-lt"/>
              </a:rPr>
              <a:t> 16:5-7 (Acts 19:20-21)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This was always his intent (</a:t>
            </a:r>
            <a:r>
              <a:rPr lang="en-US" sz="1600" dirty="0" err="1" smtClean="0">
                <a:latin typeface="+mn-lt"/>
              </a:rPr>
              <a:t>vs</a:t>
            </a:r>
            <a:r>
              <a:rPr lang="en-US" sz="1600" dirty="0" smtClean="0">
                <a:latin typeface="+mn-lt"/>
              </a:rPr>
              <a:t> 15-16)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But </a:t>
            </a:r>
            <a:r>
              <a:rPr lang="en-US" sz="1600" dirty="0" smtClean="0">
                <a:latin typeface="+mn-lt"/>
              </a:rPr>
              <a:t>he changes his mind </a:t>
            </a:r>
            <a:endParaRPr lang="en-US" sz="1600" dirty="0" smtClean="0">
              <a:latin typeface="+mn-lt"/>
            </a:endParaRP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They should know this was his intent based on their established trust (</a:t>
            </a:r>
            <a:r>
              <a:rPr lang="en-US" sz="1600" dirty="0" err="1" smtClean="0">
                <a:latin typeface="+mn-lt"/>
              </a:rPr>
              <a:t>vs</a:t>
            </a:r>
            <a:r>
              <a:rPr lang="en-US" sz="1600" dirty="0" smtClean="0">
                <a:latin typeface="+mn-lt"/>
              </a:rPr>
              <a:t> 17)</a:t>
            </a:r>
            <a:endParaRPr lang="en-US" dirty="0" smtClean="0">
              <a:latin typeface="+mn-lt"/>
            </a:endParaRP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Paul professes his word to be faithful in what things? (</a:t>
            </a:r>
            <a:r>
              <a:rPr lang="en-US" dirty="0" err="1" smtClean="0">
                <a:latin typeface="+mn-lt"/>
              </a:rPr>
              <a:t>vs</a:t>
            </a:r>
            <a:r>
              <a:rPr lang="en-US" dirty="0" smtClean="0">
                <a:latin typeface="+mn-lt"/>
              </a:rPr>
              <a:t> 18-20)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As God is faithful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The trustworthiness of the promises of God as preached to them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What important points does Paul attribute to God to reinforce this trustworthiness? (</a:t>
            </a:r>
            <a:r>
              <a:rPr lang="en-US" dirty="0" err="1" smtClean="0">
                <a:latin typeface="+mn-lt"/>
              </a:rPr>
              <a:t>vs</a:t>
            </a:r>
            <a:r>
              <a:rPr lang="en-US" dirty="0" smtClean="0">
                <a:latin typeface="+mn-lt"/>
              </a:rPr>
              <a:t> 21-22)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God established Paul with them in Christ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God anointed them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God sealed them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God gave them the Spirit in their hearts as a pledge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1:12-2:11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Defends His Integrity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00201"/>
            <a:ext cx="84582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What reason does Paul give for not coming to Corinth (</a:t>
            </a:r>
            <a:r>
              <a:rPr lang="en-US" dirty="0" err="1" smtClean="0">
                <a:latin typeface="+mn-lt"/>
              </a:rPr>
              <a:t>vs</a:t>
            </a:r>
            <a:r>
              <a:rPr lang="en-US" dirty="0" smtClean="0">
                <a:latin typeface="+mn-lt"/>
              </a:rPr>
              <a:t> 23)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To spare them -- spare them from what?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More sorrow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Condemnation in person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To give them time to change their course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What is Paul’s point in </a:t>
            </a:r>
            <a:r>
              <a:rPr lang="en-US" dirty="0" smtClean="0">
                <a:latin typeface="+mn-lt"/>
              </a:rPr>
              <a:t>verse </a:t>
            </a:r>
            <a:r>
              <a:rPr lang="en-US" dirty="0" smtClean="0">
                <a:latin typeface="+mn-lt"/>
              </a:rPr>
              <a:t>24?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Not that we lord it over your faith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Workers with you for your joy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You are standing firm in your faith / It is by faith that you stand firm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Even as an apostle, he could not dictate their faith; they had to make that choice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Rather, he and his companions were instruments help build their faith which would increase their spiritual joy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Ultimately, they stand based on their own faith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1:12-2:11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Defends His Integrity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00201"/>
            <a:ext cx="84582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What had Paul determined for his own sake (2:1-2)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To not come to them in sorrow again; why?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Who would make him glad but those who he made sorrowful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Paul’s thoughts and motives behind the first letter (3-4)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Why did he write what he wrote to them?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To help them see their wrongs so they could change (3)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After their change, he could come and they could rejoice together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Him rejoicing in knowing his letter was affective; they rejoicing in being spiritually restored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That they could see the love he had for them (4)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Was this an easy thing for him to do? (4)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No; much affliction and anguish of heart with many tears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dirty="0" smtClean="0">
                <a:latin typeface="+mn-lt"/>
              </a:rPr>
              <a:t>How does this apply to us?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Not easy going to brothers and sisters that need correction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But out of love and concern we do what has to be done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>
                <a:latin typeface="+mn-lt"/>
              </a:rPr>
              <a:t>Hopeful that we can rejoice together in their repentance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1:12-2:11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Defends His Integrity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13981</TotalTime>
  <Words>1662</Words>
  <Application>Microsoft Office PowerPoint</Application>
  <PresentationFormat>On-screen Show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Layers</vt:lpstr>
      <vt:lpstr>II Corinthians:  Brief Outline</vt:lpstr>
      <vt:lpstr>II Corinthians 1:1-11</vt:lpstr>
      <vt:lpstr>II Corinthians:  Brief Outline</vt:lpstr>
      <vt:lpstr>II Corinthians 1:12-2:11 Paul Defends His Integrity</vt:lpstr>
      <vt:lpstr>II Corinthians 1:12-2:11 Paul Defends His Integrity</vt:lpstr>
      <vt:lpstr>Slide 6</vt:lpstr>
      <vt:lpstr>II Corinthians 1:12-2:11 Paul Defends His Integrity</vt:lpstr>
      <vt:lpstr>II Corinthians 1:12-2:11 Paul Defends His Integrity</vt:lpstr>
      <vt:lpstr>II Corinthians 1:12-2:11 Paul Defends His Integrity</vt:lpstr>
      <vt:lpstr>II Corinthians 1:12-2:11 Paul Defends His Integrity</vt:lpstr>
      <vt:lpstr>II Corinthians 1:12-2:11 Paul Defends His Integrity</vt:lpstr>
      <vt:lpstr>II Corinthians:  Brief Outline</vt:lpstr>
      <vt:lpstr>II Corinthians 2:12-6:10 Paul Describes His Apostolic Ministry </vt:lpstr>
      <vt:lpstr>II Corinthians 2:12-6:10 Paul Describes His Apostolic Ministry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652</cp:revision>
  <cp:lastPrinted>2014-02-15T12:13:00Z</cp:lastPrinted>
  <dcterms:created xsi:type="dcterms:W3CDTF">2011-12-13T04:14:45Z</dcterms:created>
  <dcterms:modified xsi:type="dcterms:W3CDTF">2014-03-09T11:51:29Z</dcterms:modified>
</cp:coreProperties>
</file>