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B44C694-7AD9-4911-97E7-7D73BF131EF5}" type="datetimeFigureOut">
              <a:rPr lang="en-US" smtClean="0"/>
              <a:pPr/>
              <a:t>10/20/2013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EDA06B2-D829-4544-A3C3-D2EA05613E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44C694-7AD9-4911-97E7-7D73BF131EF5}"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A06B2-D829-4544-A3C3-D2EA05613E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44C694-7AD9-4911-97E7-7D73BF131EF5}"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A06B2-D829-4544-A3C3-D2EA05613E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B44C694-7AD9-4911-97E7-7D73BF131EF5}" type="datetimeFigureOut">
              <a:rPr lang="en-US" smtClean="0"/>
              <a:pPr/>
              <a:t>10/20/2013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EDA06B2-D829-4544-A3C3-D2EA05613E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B44C694-7AD9-4911-97E7-7D73BF131EF5}" type="datetimeFigureOut">
              <a:rPr lang="en-US" smtClean="0"/>
              <a:pPr/>
              <a:t>10/20/2013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EDA06B2-D829-4544-A3C3-D2EA05613E03}"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B44C694-7AD9-4911-97E7-7D73BF131EF5}" type="datetimeFigureOut">
              <a:rPr lang="en-US" smtClean="0"/>
              <a:pPr/>
              <a:t>10/20/2013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EDA06B2-D829-4544-A3C3-D2EA05613E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B44C694-7AD9-4911-97E7-7D73BF131EF5}"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EDA06B2-D829-4544-A3C3-D2EA05613E03}"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B44C694-7AD9-4911-97E7-7D73BF131EF5}" type="datetimeFigureOut">
              <a:rPr lang="en-US" smtClean="0"/>
              <a:pPr/>
              <a:t>10/20/2013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A06B2-D829-4544-A3C3-D2EA05613E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B44C694-7AD9-4911-97E7-7D73BF131EF5}" type="datetimeFigureOut">
              <a:rPr lang="en-US" smtClean="0"/>
              <a:pPr/>
              <a:t>10/20/2013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A06B2-D829-4544-A3C3-D2EA05613E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B44C694-7AD9-4911-97E7-7D73BF131EF5}" type="datetimeFigureOut">
              <a:rPr lang="en-US" smtClean="0"/>
              <a:pPr/>
              <a:t>10/20/2013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A06B2-D829-4544-A3C3-D2EA05613E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B44C694-7AD9-4911-97E7-7D73BF131EF5}"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EDA06B2-D829-4544-A3C3-D2EA05613E03}"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B44C694-7AD9-4911-97E7-7D73BF131EF5}" type="datetimeFigureOut">
              <a:rPr lang="en-US" smtClean="0"/>
              <a:pPr/>
              <a:t>10/20/2013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EDA06B2-D829-4544-A3C3-D2EA05613E03}"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Made alive in </a:t>
            </a:r>
            <a:r>
              <a:rPr lang="en-US" sz="4400" dirty="0" err="1" smtClean="0"/>
              <a:t>christ</a:t>
            </a:r>
            <a:endParaRPr lang="en-US" sz="44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2606853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bottom line</a:t>
            </a:r>
            <a:endParaRPr lang="en-US" dirty="0"/>
          </a:p>
        </p:txBody>
      </p:sp>
      <p:sp>
        <p:nvSpPr>
          <p:cNvPr id="3" name="Content Placeholder 2"/>
          <p:cNvSpPr>
            <a:spLocks noGrp="1"/>
          </p:cNvSpPr>
          <p:nvPr>
            <p:ph idx="1"/>
          </p:nvPr>
        </p:nvSpPr>
        <p:spPr>
          <a:xfrm>
            <a:off x="381000" y="2133601"/>
            <a:ext cx="8458200" cy="3657600"/>
          </a:xfrm>
        </p:spPr>
        <p:txBody>
          <a:bodyPr>
            <a:normAutofit/>
          </a:bodyPr>
          <a:lstStyle/>
          <a:p>
            <a:pPr marL="0" indent="0">
              <a:buNone/>
            </a:pPr>
            <a:r>
              <a:rPr lang="en-US" sz="4400" dirty="0" smtClean="0"/>
              <a:t>“… </a:t>
            </a:r>
            <a:r>
              <a:rPr lang="en-US" sz="4400" dirty="0" smtClean="0">
                <a:solidFill>
                  <a:srgbClr val="FF0000"/>
                </a:solidFill>
              </a:rPr>
              <a:t>by grace</a:t>
            </a:r>
            <a:r>
              <a:rPr lang="en-US" sz="4400" dirty="0" smtClean="0"/>
              <a:t> you have been saved, </a:t>
            </a:r>
            <a:r>
              <a:rPr lang="en-US" sz="4400" dirty="0" smtClean="0">
                <a:solidFill>
                  <a:srgbClr val="FF0000"/>
                </a:solidFill>
              </a:rPr>
              <a:t>through faith</a:t>
            </a:r>
            <a:r>
              <a:rPr lang="en-US" sz="4400" dirty="0" smtClean="0"/>
              <a:t>, and this </a:t>
            </a:r>
            <a:r>
              <a:rPr lang="en-US" sz="4400" dirty="0" smtClean="0">
                <a:solidFill>
                  <a:srgbClr val="FF0000"/>
                </a:solidFill>
              </a:rPr>
              <a:t>not from yourselves</a:t>
            </a:r>
            <a:r>
              <a:rPr lang="en-US" sz="4400" dirty="0" smtClean="0"/>
              <a:t>, it is the </a:t>
            </a:r>
            <a:r>
              <a:rPr lang="en-US" sz="4400" dirty="0" smtClean="0">
                <a:solidFill>
                  <a:srgbClr val="FF0000"/>
                </a:solidFill>
              </a:rPr>
              <a:t>gift of God</a:t>
            </a:r>
            <a:r>
              <a:rPr lang="en-US" sz="4400" dirty="0" smtClean="0"/>
              <a:t>…”</a:t>
            </a:r>
            <a:endParaRPr lang="en-US" sz="4400" dirty="0"/>
          </a:p>
        </p:txBody>
      </p:sp>
    </p:spTree>
    <p:extLst>
      <p:ext uri="{BB962C8B-B14F-4D97-AF65-F5344CB8AC3E}">
        <p14:creationId xmlns:p14="http://schemas.microsoft.com/office/powerpoint/2010/main" xmlns="" val="2385728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Salvation comes from god, not from us</a:t>
            </a:r>
            <a:endParaRPr lang="en-US" sz="2800" dirty="0"/>
          </a:p>
        </p:txBody>
      </p:sp>
      <p:sp>
        <p:nvSpPr>
          <p:cNvPr id="3" name="Content Placeholder 2"/>
          <p:cNvSpPr>
            <a:spLocks noGrp="1"/>
          </p:cNvSpPr>
          <p:nvPr>
            <p:ph idx="1"/>
          </p:nvPr>
        </p:nvSpPr>
        <p:spPr>
          <a:xfrm>
            <a:off x="152400" y="1371600"/>
            <a:ext cx="8839200" cy="5334000"/>
          </a:xfrm>
        </p:spPr>
        <p:txBody>
          <a:bodyPr>
            <a:normAutofit fontScale="92500" lnSpcReduction="10000"/>
          </a:bodyPr>
          <a:lstStyle/>
          <a:p>
            <a:r>
              <a:rPr lang="en-US" sz="2600" b="1" dirty="0" smtClean="0"/>
              <a:t>Ephesians 2:4-10</a:t>
            </a:r>
          </a:p>
          <a:p>
            <a:pPr marL="457200" lvl="1" indent="0">
              <a:buNone/>
            </a:pPr>
            <a:r>
              <a:rPr lang="en-US" sz="2400" baseline="30000" dirty="0"/>
              <a:t>4 </a:t>
            </a:r>
            <a:r>
              <a:rPr lang="en-US" sz="2400" dirty="0"/>
              <a:t>But because of his great love for us, God, who is rich in mercy</a:t>
            </a:r>
            <a:r>
              <a:rPr lang="en-US" sz="2400" dirty="0" smtClean="0"/>
              <a:t>, made us alive with Christ </a:t>
            </a:r>
            <a:r>
              <a:rPr lang="en-US" sz="2400" dirty="0" smtClean="0">
                <a:solidFill>
                  <a:srgbClr val="FF0000"/>
                </a:solidFill>
              </a:rPr>
              <a:t>even when we were dead in transgressions</a:t>
            </a:r>
            <a:r>
              <a:rPr lang="en-US" sz="2400" dirty="0" smtClean="0"/>
              <a:t>—it is by grace you have been saved.  And </a:t>
            </a:r>
            <a:r>
              <a:rPr lang="en-US" sz="2400" dirty="0" smtClean="0">
                <a:solidFill>
                  <a:srgbClr val="FF0000"/>
                </a:solidFill>
              </a:rPr>
              <a:t>God raised us up </a:t>
            </a:r>
            <a:r>
              <a:rPr lang="en-US" sz="2400" dirty="0" smtClean="0"/>
              <a:t>with Christ and seated us with him in the heavenly realms in Christ Jesus, in order that in the coming ages he might show the incomparable  riches of his grace, expressed in his kindness to us in Christ Jesus.  For it is by grace you have been saved, through faith—and this </a:t>
            </a:r>
            <a:r>
              <a:rPr lang="en-US" sz="2400" dirty="0" smtClean="0">
                <a:solidFill>
                  <a:srgbClr val="FF0000"/>
                </a:solidFill>
              </a:rPr>
              <a:t>not from yourselves; it is the gift of God</a:t>
            </a:r>
            <a:r>
              <a:rPr lang="en-US" sz="2400" dirty="0" smtClean="0"/>
              <a:t>—not by works, so that no one can boast.  </a:t>
            </a:r>
            <a:r>
              <a:rPr lang="en-US" sz="2400" dirty="0" smtClean="0">
                <a:solidFill>
                  <a:srgbClr val="FF0000"/>
                </a:solidFill>
              </a:rPr>
              <a:t>For we are God’s handiwork</a:t>
            </a:r>
            <a:r>
              <a:rPr lang="en-US" sz="2400" dirty="0" smtClean="0"/>
              <a:t>, created in Christ Jesus to do good works, which God prepared in advance for us to do. </a:t>
            </a:r>
          </a:p>
          <a:p>
            <a:pPr marL="457200" lvl="1" indent="0">
              <a:buNone/>
            </a:pPr>
            <a:endParaRPr lang="en-US" sz="2400" dirty="0" smtClean="0"/>
          </a:p>
          <a:p>
            <a:r>
              <a:rPr lang="en-US" sz="2600" b="1" dirty="0" smtClean="0"/>
              <a:t>1John 4:19</a:t>
            </a:r>
            <a:endParaRPr lang="en-US" sz="2600" b="1" dirty="0"/>
          </a:p>
          <a:p>
            <a:pPr marL="457200" lvl="1" indent="0">
              <a:buNone/>
            </a:pPr>
            <a:r>
              <a:rPr lang="en-US" sz="2400" dirty="0" smtClean="0"/>
              <a:t>“We love </a:t>
            </a:r>
            <a:r>
              <a:rPr lang="en-US" sz="2400" dirty="0" smtClean="0">
                <a:solidFill>
                  <a:srgbClr val="FF0000"/>
                </a:solidFill>
              </a:rPr>
              <a:t>because he first loved</a:t>
            </a:r>
            <a:r>
              <a:rPr lang="en-US" sz="2400" dirty="0" smtClean="0"/>
              <a:t> us”</a:t>
            </a:r>
            <a:endParaRPr lang="en-US" sz="2400" dirty="0"/>
          </a:p>
        </p:txBody>
      </p:sp>
    </p:spTree>
    <p:extLst>
      <p:ext uri="{BB962C8B-B14F-4D97-AF65-F5344CB8AC3E}">
        <p14:creationId xmlns:p14="http://schemas.microsoft.com/office/powerpoint/2010/main" xmlns="" val="1633842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C.S. Lewis</a:t>
            </a:r>
          </a:p>
          <a:p>
            <a:pPr marL="457200" lvl="1" indent="0">
              <a:buNone/>
            </a:pPr>
            <a:r>
              <a:rPr lang="en-US" dirty="0"/>
              <a:t>“God did not die for man because of some value </a:t>
            </a:r>
            <a:r>
              <a:rPr lang="en-US" dirty="0" smtClean="0"/>
              <a:t>He </a:t>
            </a:r>
            <a:r>
              <a:rPr lang="en-US" dirty="0"/>
              <a:t>perceived in him. The value of each human soul considered simply in itself, out of relation to God, is zero. As St. Paul writes, to have died for valuable men would have been not divine but merely heroic; but God died for sinners. He loved us not because we were lovable, but because He is Love.”</a:t>
            </a:r>
            <a:endParaRPr lang="en-US" dirty="0" smtClean="0"/>
          </a:p>
        </p:txBody>
      </p:sp>
    </p:spTree>
    <p:extLst>
      <p:ext uri="{BB962C8B-B14F-4D97-AF65-F5344CB8AC3E}">
        <p14:creationId xmlns:p14="http://schemas.microsoft.com/office/powerpoint/2010/main" xmlns="" val="1155427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Salvation by works requires perfect obedience</a:t>
            </a:r>
            <a:endParaRPr lang="en-US" sz="2800" dirty="0"/>
          </a:p>
        </p:txBody>
      </p:sp>
      <p:sp>
        <p:nvSpPr>
          <p:cNvPr id="3" name="Content Placeholder 2"/>
          <p:cNvSpPr>
            <a:spLocks noGrp="1"/>
          </p:cNvSpPr>
          <p:nvPr>
            <p:ph idx="1"/>
          </p:nvPr>
        </p:nvSpPr>
        <p:spPr>
          <a:xfrm>
            <a:off x="152400" y="1295400"/>
            <a:ext cx="8991600" cy="5562600"/>
          </a:xfrm>
        </p:spPr>
        <p:txBody>
          <a:bodyPr>
            <a:normAutofit lnSpcReduction="10000"/>
          </a:bodyPr>
          <a:lstStyle/>
          <a:p>
            <a:r>
              <a:rPr lang="en-US" sz="2400" b="1" dirty="0" smtClean="0"/>
              <a:t>Galatians 3:10-14</a:t>
            </a:r>
          </a:p>
          <a:p>
            <a:pPr marL="398463" lvl="1" indent="0">
              <a:buNone/>
            </a:pPr>
            <a:r>
              <a:rPr lang="en-US" sz="2000" dirty="0" smtClean="0"/>
              <a:t>For </a:t>
            </a:r>
            <a:r>
              <a:rPr lang="en-US" sz="2000" dirty="0"/>
              <a:t>all who rely on the works of the law are under a curse, as it is written: “Cursed is everyone who does not continue to do </a:t>
            </a:r>
            <a:r>
              <a:rPr lang="en-US" sz="2000" dirty="0">
                <a:solidFill>
                  <a:srgbClr val="FF0000"/>
                </a:solidFill>
              </a:rPr>
              <a:t>everything written in the Book of the Law.</a:t>
            </a:r>
            <a:r>
              <a:rPr lang="en-US" sz="2000" dirty="0"/>
              <a:t>”</a:t>
            </a:r>
            <a:r>
              <a:rPr lang="en-US" sz="2000" baseline="30000" dirty="0"/>
              <a:t> </a:t>
            </a:r>
            <a:r>
              <a:rPr lang="en-US" sz="2000" dirty="0"/>
              <a:t> Clearly, no one who relies on the law is justified before God, because, “the righteous will live by faith.”  The law is not based on faith; on the contrary, it says, “</a:t>
            </a:r>
            <a:r>
              <a:rPr lang="en-US" sz="2000" dirty="0">
                <a:solidFill>
                  <a:srgbClr val="FF0000"/>
                </a:solidFill>
              </a:rPr>
              <a:t>The person who does these things will live by them</a:t>
            </a:r>
            <a:r>
              <a:rPr lang="en-US" sz="2000" dirty="0"/>
              <a:t>.”  Christ redeemed us from the curse of the law by becoming a curse for us, for it is written, “Cursed is everyone who is hung on a pole.”  He redeemed us in order that the blessing given to Abraham might come to the Gentiles through Christ Jesus … </a:t>
            </a:r>
            <a:r>
              <a:rPr lang="en-US" sz="2000" baseline="30000" dirty="0"/>
              <a:t> </a:t>
            </a:r>
            <a:endParaRPr lang="en-US" sz="2400" b="1" dirty="0"/>
          </a:p>
          <a:p>
            <a:r>
              <a:rPr lang="en-US" sz="2400" b="1" dirty="0" smtClean="0"/>
              <a:t>Romans 3:21-24</a:t>
            </a:r>
            <a:endParaRPr lang="en-US" sz="2400" b="1" dirty="0"/>
          </a:p>
          <a:p>
            <a:pPr marL="398463" indent="0">
              <a:buNone/>
            </a:pPr>
            <a:r>
              <a:rPr lang="en-US" sz="2000" dirty="0" smtClean="0"/>
              <a:t>But </a:t>
            </a:r>
            <a:r>
              <a:rPr lang="en-US" sz="2000" dirty="0"/>
              <a:t>now </a:t>
            </a:r>
            <a:r>
              <a:rPr lang="en-US" sz="2000" dirty="0">
                <a:solidFill>
                  <a:srgbClr val="FF0000"/>
                </a:solidFill>
              </a:rPr>
              <a:t>apart from law</a:t>
            </a:r>
            <a:r>
              <a:rPr lang="en-US" sz="2000" dirty="0"/>
              <a:t> the righteousness of God has been made known, to which the Law and the Prophets testify</a:t>
            </a:r>
            <a:r>
              <a:rPr lang="en-US" sz="2000" dirty="0" smtClean="0"/>
              <a:t>.  This righteousness is given through faith in Jesus Christ to all who believe.  There is no difference  between Jew and Gentile.  For </a:t>
            </a:r>
            <a:r>
              <a:rPr lang="en-US" sz="2000" dirty="0" smtClean="0">
                <a:solidFill>
                  <a:srgbClr val="FF0000"/>
                </a:solidFill>
              </a:rPr>
              <a:t>all have sinned</a:t>
            </a:r>
            <a:r>
              <a:rPr lang="en-US" sz="2000" dirty="0" smtClean="0"/>
              <a:t> and fall short of the glory of God.  And all are justified </a:t>
            </a:r>
            <a:r>
              <a:rPr lang="en-US" sz="2000" dirty="0" smtClean="0">
                <a:solidFill>
                  <a:srgbClr val="FF0000"/>
                </a:solidFill>
              </a:rPr>
              <a:t>freely</a:t>
            </a:r>
            <a:r>
              <a:rPr lang="en-US" sz="2000" dirty="0" smtClean="0"/>
              <a:t> by his grace through the redemption that came by Christ Jesus</a:t>
            </a:r>
            <a:endParaRPr lang="en-US" sz="2400" b="1" dirty="0" smtClean="0"/>
          </a:p>
        </p:txBody>
      </p:sp>
    </p:spTree>
    <p:extLst>
      <p:ext uri="{BB962C8B-B14F-4D97-AF65-F5344CB8AC3E}">
        <p14:creationId xmlns:p14="http://schemas.microsoft.com/office/powerpoint/2010/main" xmlns="" val="2491299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OBEDIENCE CANNOT ATONE FOR DISOBEDIENCE</a:t>
            </a:r>
            <a:endParaRPr lang="en-US" sz="2800" dirty="0"/>
          </a:p>
        </p:txBody>
      </p:sp>
      <p:sp>
        <p:nvSpPr>
          <p:cNvPr id="3" name="Content Placeholder 2"/>
          <p:cNvSpPr>
            <a:spLocks noGrp="1"/>
          </p:cNvSpPr>
          <p:nvPr>
            <p:ph idx="1"/>
          </p:nvPr>
        </p:nvSpPr>
        <p:spPr>
          <a:xfrm>
            <a:off x="228600" y="1524000"/>
            <a:ext cx="8763000" cy="5334000"/>
          </a:xfrm>
        </p:spPr>
        <p:txBody>
          <a:bodyPr>
            <a:normAutofit/>
          </a:bodyPr>
          <a:lstStyle/>
          <a:p>
            <a:r>
              <a:rPr lang="en-US" sz="2400" b="1" dirty="0" smtClean="0"/>
              <a:t>James 2:8-11</a:t>
            </a:r>
          </a:p>
          <a:p>
            <a:pPr marL="398463" lvl="1" indent="0">
              <a:buNone/>
            </a:pPr>
            <a:r>
              <a:rPr lang="en-US" sz="2000" dirty="0" smtClean="0"/>
              <a:t>If you really keep the royal law found in scripture, “Love your neighbor as yourself,” you are doing right.  But if you show favoritism, you sin and are convicted by the law as lawbreakers.  </a:t>
            </a:r>
            <a:r>
              <a:rPr lang="en-US" sz="2000" dirty="0" smtClean="0">
                <a:solidFill>
                  <a:srgbClr val="FF0000"/>
                </a:solidFill>
              </a:rPr>
              <a:t>For whoever keeps the whole law and stumbles at just one point is guilty of breaking all of it.  </a:t>
            </a:r>
            <a:r>
              <a:rPr lang="en-US" sz="2000" dirty="0" smtClean="0"/>
              <a:t>For he who said, “You shall not commit adultery” also said, “You shall not murder.”  If you do not commit adultery but do commit murder, you have become a lawbreaker</a:t>
            </a:r>
            <a:endParaRPr lang="en-US" sz="2400" b="1" dirty="0"/>
          </a:p>
        </p:txBody>
      </p:sp>
    </p:spTree>
    <p:extLst>
      <p:ext uri="{BB962C8B-B14F-4D97-AF65-F5344CB8AC3E}">
        <p14:creationId xmlns:p14="http://schemas.microsoft.com/office/powerpoint/2010/main" xmlns="" val="688357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An “extra” good deed cannot atone for sin</a:t>
            </a:r>
            <a:endParaRPr lang="en-US" sz="2800" dirty="0"/>
          </a:p>
        </p:txBody>
      </p:sp>
      <p:sp>
        <p:nvSpPr>
          <p:cNvPr id="3" name="Content Placeholder 2"/>
          <p:cNvSpPr>
            <a:spLocks noGrp="1"/>
          </p:cNvSpPr>
          <p:nvPr>
            <p:ph idx="1"/>
          </p:nvPr>
        </p:nvSpPr>
        <p:spPr>
          <a:xfrm>
            <a:off x="228600" y="1676400"/>
            <a:ext cx="8763000" cy="4953000"/>
          </a:xfrm>
        </p:spPr>
        <p:txBody>
          <a:bodyPr>
            <a:normAutofit/>
          </a:bodyPr>
          <a:lstStyle/>
          <a:p>
            <a:r>
              <a:rPr lang="en-US" sz="2400" b="1" dirty="0" smtClean="0"/>
              <a:t>James 4:17</a:t>
            </a:r>
          </a:p>
          <a:p>
            <a:pPr marL="398463" lvl="1" indent="0">
              <a:buNone/>
            </a:pPr>
            <a:r>
              <a:rPr lang="en-US" sz="2000" dirty="0" smtClean="0"/>
              <a:t>If anyone knows the good he ought to do and does not do it, </a:t>
            </a:r>
            <a:r>
              <a:rPr lang="en-US" sz="2000" dirty="0" smtClean="0">
                <a:solidFill>
                  <a:srgbClr val="FF0000"/>
                </a:solidFill>
              </a:rPr>
              <a:t>to him it is sin</a:t>
            </a:r>
            <a:r>
              <a:rPr lang="en-US" sz="2000" dirty="0" smtClean="0"/>
              <a:t>.</a:t>
            </a:r>
          </a:p>
          <a:p>
            <a:pPr marL="398463" lvl="1" indent="0">
              <a:buNone/>
            </a:pPr>
            <a:endParaRPr lang="en-US" sz="2000" dirty="0"/>
          </a:p>
          <a:p>
            <a:pPr marL="398463" lvl="1" indent="0">
              <a:buNone/>
            </a:pPr>
            <a:endParaRPr lang="en-US" sz="2000" dirty="0" smtClean="0"/>
          </a:p>
          <a:p>
            <a:r>
              <a:rPr lang="en-US" sz="2400" b="1" dirty="0" smtClean="0"/>
              <a:t>Romans 13:8-10</a:t>
            </a:r>
            <a:endParaRPr lang="en-US" sz="2400" b="1" dirty="0"/>
          </a:p>
          <a:p>
            <a:pPr marL="398463" lvl="1" indent="0">
              <a:buNone/>
            </a:pPr>
            <a:r>
              <a:rPr lang="en-US" sz="2000" dirty="0"/>
              <a:t>Let no debt remain outstanding, except the continuing debt to love one another, for </a:t>
            </a:r>
            <a:r>
              <a:rPr lang="en-US" sz="2000" dirty="0">
                <a:solidFill>
                  <a:srgbClr val="FF0000"/>
                </a:solidFill>
              </a:rPr>
              <a:t>whoever loves others has fulfilled the law</a:t>
            </a:r>
            <a:r>
              <a:rPr lang="en-US" sz="2000" dirty="0" smtClean="0"/>
              <a:t>. </a:t>
            </a:r>
            <a:r>
              <a:rPr lang="en-US" sz="2000" dirty="0"/>
              <a:t>The commandments, “You shall not commit adultery,” “You shall not murder,” “You shall not steal,” “You shall not covet</a:t>
            </a:r>
            <a:r>
              <a:rPr lang="en-US" sz="2000" dirty="0" smtClean="0"/>
              <a:t>,”</a:t>
            </a:r>
            <a:r>
              <a:rPr lang="en-US" sz="2000" baseline="30000" dirty="0"/>
              <a:t> </a:t>
            </a:r>
            <a:r>
              <a:rPr lang="en-US" sz="2000" dirty="0"/>
              <a:t>and </a:t>
            </a:r>
            <a:r>
              <a:rPr lang="en-US" sz="2000" dirty="0">
                <a:solidFill>
                  <a:srgbClr val="FF0000"/>
                </a:solidFill>
              </a:rPr>
              <a:t>whatever other command there may be</a:t>
            </a:r>
            <a:r>
              <a:rPr lang="en-US" sz="2000" dirty="0"/>
              <a:t>, are summed up in this one command: “Love your neighbor as yourself</a:t>
            </a:r>
            <a:r>
              <a:rPr lang="en-US" sz="2000" dirty="0" smtClean="0"/>
              <a:t>.” </a:t>
            </a:r>
            <a:r>
              <a:rPr lang="en-US" sz="2000" dirty="0"/>
              <a:t>Love does no harm to a neighbor. Therefore </a:t>
            </a:r>
            <a:r>
              <a:rPr lang="en-US" sz="2000" dirty="0">
                <a:solidFill>
                  <a:srgbClr val="FF0000"/>
                </a:solidFill>
              </a:rPr>
              <a:t>love is the fulfillment of the law</a:t>
            </a:r>
            <a:r>
              <a:rPr lang="en-US" sz="2000" dirty="0"/>
              <a:t>.</a:t>
            </a:r>
          </a:p>
          <a:p>
            <a:pPr marL="398463" lvl="1" indent="0">
              <a:buNone/>
            </a:pPr>
            <a:endParaRPr lang="en-US" sz="2400" dirty="0"/>
          </a:p>
          <a:p>
            <a:pPr marL="398463" lvl="1" indent="0">
              <a:buNone/>
            </a:pPr>
            <a:endParaRPr lang="en-US" sz="2400" b="1" dirty="0"/>
          </a:p>
        </p:txBody>
      </p:sp>
    </p:spTree>
    <p:extLst>
      <p:ext uri="{BB962C8B-B14F-4D97-AF65-F5344CB8AC3E}">
        <p14:creationId xmlns:p14="http://schemas.microsoft.com/office/powerpoint/2010/main" xmlns="" val="1148059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WE ARE SAVED UNTO GOOD WORKS</a:t>
            </a:r>
            <a:endParaRPr lang="en-US" sz="2800" dirty="0"/>
          </a:p>
        </p:txBody>
      </p:sp>
      <p:sp>
        <p:nvSpPr>
          <p:cNvPr id="3" name="Content Placeholder 2"/>
          <p:cNvSpPr>
            <a:spLocks noGrp="1"/>
          </p:cNvSpPr>
          <p:nvPr>
            <p:ph idx="1"/>
          </p:nvPr>
        </p:nvSpPr>
        <p:spPr>
          <a:xfrm>
            <a:off x="228600" y="1219200"/>
            <a:ext cx="8915400" cy="5638800"/>
          </a:xfrm>
        </p:spPr>
        <p:txBody>
          <a:bodyPr>
            <a:normAutofit/>
          </a:bodyPr>
          <a:lstStyle/>
          <a:p>
            <a:r>
              <a:rPr lang="en-US" sz="2400" b="1" dirty="0" smtClean="0"/>
              <a:t>Ephesians 2:10</a:t>
            </a:r>
          </a:p>
          <a:p>
            <a:pPr marL="398463" lvl="1" indent="0">
              <a:buNone/>
            </a:pPr>
            <a:r>
              <a:rPr lang="en-US" sz="1800" dirty="0"/>
              <a:t>For we are God’s handiwork, created in Christ Jesus </a:t>
            </a:r>
            <a:r>
              <a:rPr lang="en-US" sz="1800" dirty="0">
                <a:solidFill>
                  <a:srgbClr val="FF0000"/>
                </a:solidFill>
              </a:rPr>
              <a:t>to do good works</a:t>
            </a:r>
            <a:r>
              <a:rPr lang="en-US" sz="1800" dirty="0"/>
              <a:t>, which God prepared in advance for us to do.</a:t>
            </a:r>
          </a:p>
          <a:p>
            <a:pPr marL="398463" lvl="1" indent="0">
              <a:buNone/>
            </a:pPr>
            <a:endParaRPr lang="en-US" sz="2000" dirty="0" smtClean="0"/>
          </a:p>
          <a:p>
            <a:r>
              <a:rPr lang="en-US" sz="2400" b="1" dirty="0" smtClean="0"/>
              <a:t>Romans 6:11-18</a:t>
            </a:r>
            <a:endParaRPr lang="en-US" sz="2400" b="1" dirty="0"/>
          </a:p>
          <a:p>
            <a:pPr marL="398463" lvl="1" indent="0">
              <a:buNone/>
            </a:pPr>
            <a:r>
              <a:rPr lang="en-US" sz="1800" dirty="0"/>
              <a:t>In the same way, count yourselves dead to sin but alive to God in Christ </a:t>
            </a:r>
            <a:r>
              <a:rPr lang="en-US" sz="1800" dirty="0" smtClean="0"/>
              <a:t>Jesus. </a:t>
            </a:r>
            <a:r>
              <a:rPr lang="en-US" sz="1800" dirty="0"/>
              <a:t>Therefore do not let sin reign in your mortal body so that you obey its evil desires. Do not offer any part of yourself to sin as an instrument of wickedness, but rather offer yourselves to God as those who have been brought from death to life; and offer every part of yourself to him as an instrument of righteousness. </a:t>
            </a:r>
            <a:r>
              <a:rPr lang="en-US" sz="1800" dirty="0">
                <a:solidFill>
                  <a:srgbClr val="FF0000"/>
                </a:solidFill>
              </a:rPr>
              <a:t>For sin shall no longer be your master, because you are not under </a:t>
            </a:r>
            <a:r>
              <a:rPr lang="en-US" sz="1800" dirty="0" smtClean="0">
                <a:solidFill>
                  <a:srgbClr val="FF0000"/>
                </a:solidFill>
              </a:rPr>
              <a:t>law</a:t>
            </a:r>
            <a:r>
              <a:rPr lang="en-US" sz="1800" dirty="0">
                <a:solidFill>
                  <a:srgbClr val="FF0000"/>
                </a:solidFill>
              </a:rPr>
              <a:t>, but under grace</a:t>
            </a:r>
            <a:r>
              <a:rPr lang="en-US" sz="1800" dirty="0" smtClean="0">
                <a:solidFill>
                  <a:srgbClr val="FF0000"/>
                </a:solidFill>
              </a:rPr>
              <a:t>. </a:t>
            </a:r>
            <a:r>
              <a:rPr lang="en-US" sz="1800" dirty="0"/>
              <a:t>What then? Shall we sin because we are not </a:t>
            </a:r>
            <a:r>
              <a:rPr lang="en-US" sz="1800"/>
              <a:t>under </a:t>
            </a:r>
            <a:r>
              <a:rPr lang="en-US" sz="1800" smtClean="0"/>
              <a:t>law </a:t>
            </a:r>
            <a:r>
              <a:rPr lang="en-US" sz="1800" dirty="0"/>
              <a:t>but under grace? By no means! Don’t you know that when you offer yourselves to someone as obedient slaves, you are slaves of the one you obey—whether you are slaves to sin, which leads to death, or to obedience, which leads to righteousness</a:t>
            </a:r>
            <a:r>
              <a:rPr lang="en-US" sz="1800" dirty="0" smtClean="0"/>
              <a:t>? </a:t>
            </a:r>
            <a:r>
              <a:rPr lang="en-US" sz="1800" dirty="0"/>
              <a:t>But thanks be to God that, though you used to be slaves to sin, </a:t>
            </a:r>
            <a:r>
              <a:rPr lang="en-US" sz="1800" dirty="0">
                <a:solidFill>
                  <a:srgbClr val="FF0000"/>
                </a:solidFill>
              </a:rPr>
              <a:t>you have come to obey from your heart the pattern of teaching</a:t>
            </a:r>
            <a:r>
              <a:rPr lang="en-US" sz="1800" dirty="0"/>
              <a:t> that has now claimed your allegiance. You have been </a:t>
            </a:r>
            <a:r>
              <a:rPr lang="en-US" sz="1800" dirty="0">
                <a:solidFill>
                  <a:srgbClr val="FF0000"/>
                </a:solidFill>
              </a:rPr>
              <a:t>set free from sin</a:t>
            </a:r>
            <a:r>
              <a:rPr lang="en-US" sz="1800" dirty="0"/>
              <a:t> and have become slaves to righteousness.</a:t>
            </a:r>
          </a:p>
          <a:p>
            <a:pPr marL="398463" lvl="1" indent="0">
              <a:buNone/>
            </a:pPr>
            <a:endParaRPr lang="en-US" sz="2400" dirty="0"/>
          </a:p>
          <a:p>
            <a:pPr marL="398463" lvl="1" indent="0">
              <a:buNone/>
            </a:pPr>
            <a:endParaRPr lang="en-US" sz="2400" b="1" dirty="0"/>
          </a:p>
        </p:txBody>
      </p:sp>
    </p:spTree>
    <p:extLst>
      <p:ext uri="{BB962C8B-B14F-4D97-AF65-F5344CB8AC3E}">
        <p14:creationId xmlns:p14="http://schemas.microsoft.com/office/powerpoint/2010/main" xmlns="" val="147263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411" y="533400"/>
            <a:ext cx="8686800" cy="838200"/>
          </a:xfrm>
        </p:spPr>
        <p:txBody>
          <a:bodyPr>
            <a:normAutofit/>
          </a:bodyPr>
          <a:lstStyle/>
          <a:p>
            <a:r>
              <a:rPr lang="en-US" sz="2800" dirty="0" smtClean="0"/>
              <a:t>Is this our concept of “growing in grace”?</a:t>
            </a:r>
            <a:endParaRPr lang="en-US" sz="2800" dirty="0"/>
          </a:p>
        </p:txBody>
      </p:sp>
      <p:cxnSp>
        <p:nvCxnSpPr>
          <p:cNvPr id="4" name="Straight Connector 3"/>
          <p:cNvCxnSpPr/>
          <p:nvPr/>
        </p:nvCxnSpPr>
        <p:spPr>
          <a:xfrm>
            <a:off x="381000" y="5638800"/>
            <a:ext cx="8229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8573171" y="1488060"/>
            <a:ext cx="9799" cy="4112025"/>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374069" y="5638800"/>
            <a:ext cx="2159887" cy="369332"/>
          </a:xfrm>
          <a:prstGeom prst="rect">
            <a:avLst/>
          </a:prstGeom>
          <a:noFill/>
        </p:spPr>
        <p:txBody>
          <a:bodyPr wrap="none" rtlCol="0">
            <a:spAutoFit/>
          </a:bodyPr>
          <a:lstStyle/>
          <a:p>
            <a:r>
              <a:rPr lang="en-US" dirty="0" smtClean="0"/>
              <a:t>Years as a Christian </a:t>
            </a:r>
            <a:endParaRPr lang="en-US" dirty="0"/>
          </a:p>
        </p:txBody>
      </p:sp>
      <p:cxnSp>
        <p:nvCxnSpPr>
          <p:cNvPr id="11" name="Straight Arrow Connector 10"/>
          <p:cNvCxnSpPr/>
          <p:nvPr/>
        </p:nvCxnSpPr>
        <p:spPr>
          <a:xfrm>
            <a:off x="2438400" y="5994907"/>
            <a:ext cx="49530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295400" y="5288525"/>
            <a:ext cx="304800" cy="32889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295400" y="1632155"/>
            <a:ext cx="304800" cy="36563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rot="16200000">
            <a:off x="731097" y="3275674"/>
            <a:ext cx="1433406" cy="369332"/>
          </a:xfrm>
          <a:prstGeom prst="rect">
            <a:avLst/>
          </a:prstGeom>
          <a:noFill/>
        </p:spPr>
        <p:txBody>
          <a:bodyPr wrap="none" rtlCol="0">
            <a:spAutoFit/>
          </a:bodyPr>
          <a:lstStyle/>
          <a:p>
            <a:r>
              <a:rPr lang="en-US" dirty="0" smtClean="0"/>
              <a:t>God’s Grace </a:t>
            </a:r>
            <a:endParaRPr lang="en-US" dirty="0"/>
          </a:p>
        </p:txBody>
      </p:sp>
      <p:sp>
        <p:nvSpPr>
          <p:cNvPr id="17" name="Rectangle 16"/>
          <p:cNvSpPr/>
          <p:nvPr/>
        </p:nvSpPr>
        <p:spPr>
          <a:xfrm>
            <a:off x="1797156" y="4953000"/>
            <a:ext cx="304800" cy="66367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797156" y="1617406"/>
            <a:ext cx="304800" cy="333559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rot="16200000">
            <a:off x="1232853" y="3193328"/>
            <a:ext cx="1433406" cy="369332"/>
          </a:xfrm>
          <a:prstGeom prst="rect">
            <a:avLst/>
          </a:prstGeom>
          <a:noFill/>
        </p:spPr>
        <p:txBody>
          <a:bodyPr wrap="none" rtlCol="0">
            <a:spAutoFit/>
          </a:bodyPr>
          <a:lstStyle/>
          <a:p>
            <a:r>
              <a:rPr lang="en-US" dirty="0" smtClean="0"/>
              <a:t>God’s Grace </a:t>
            </a:r>
            <a:endParaRPr lang="en-US" dirty="0"/>
          </a:p>
        </p:txBody>
      </p:sp>
      <p:sp>
        <p:nvSpPr>
          <p:cNvPr id="21" name="Rectangle 20"/>
          <p:cNvSpPr/>
          <p:nvPr/>
        </p:nvSpPr>
        <p:spPr>
          <a:xfrm>
            <a:off x="2284475" y="1629698"/>
            <a:ext cx="304800" cy="365268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rot="16200000">
            <a:off x="1579285" y="2958925"/>
            <a:ext cx="1715183" cy="369332"/>
          </a:xfrm>
          <a:prstGeom prst="rect">
            <a:avLst/>
          </a:prstGeom>
          <a:noFill/>
        </p:spPr>
        <p:txBody>
          <a:bodyPr wrap="square" rtlCol="0">
            <a:spAutoFit/>
          </a:bodyPr>
          <a:lstStyle/>
          <a:p>
            <a:r>
              <a:rPr lang="en-US" dirty="0" smtClean="0"/>
              <a:t>God’s Grace </a:t>
            </a:r>
            <a:endParaRPr lang="en-US" dirty="0"/>
          </a:p>
        </p:txBody>
      </p:sp>
      <p:sp>
        <p:nvSpPr>
          <p:cNvPr id="24" name="Rectangle 23"/>
          <p:cNvSpPr/>
          <p:nvPr/>
        </p:nvSpPr>
        <p:spPr>
          <a:xfrm>
            <a:off x="2786231" y="1614949"/>
            <a:ext cx="304800" cy="333223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rot="16200000">
            <a:off x="2085346" y="2878422"/>
            <a:ext cx="1706577" cy="369332"/>
          </a:xfrm>
          <a:prstGeom prst="rect">
            <a:avLst/>
          </a:prstGeom>
          <a:noFill/>
        </p:spPr>
        <p:txBody>
          <a:bodyPr wrap="square" rtlCol="0">
            <a:spAutoFit/>
          </a:bodyPr>
          <a:lstStyle/>
          <a:p>
            <a:r>
              <a:rPr lang="en-US" dirty="0" smtClean="0"/>
              <a:t>God’s Grace </a:t>
            </a:r>
            <a:endParaRPr lang="en-US" dirty="0"/>
          </a:p>
        </p:txBody>
      </p:sp>
      <p:sp>
        <p:nvSpPr>
          <p:cNvPr id="20" name="Rectangle 19"/>
          <p:cNvSpPr/>
          <p:nvPr/>
        </p:nvSpPr>
        <p:spPr>
          <a:xfrm>
            <a:off x="2284475" y="4800600"/>
            <a:ext cx="304800" cy="82802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786231" y="4572001"/>
            <a:ext cx="304800" cy="104155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rot="16200000">
            <a:off x="2239896" y="4727975"/>
            <a:ext cx="1431961" cy="369332"/>
          </a:xfrm>
          <a:prstGeom prst="rect">
            <a:avLst/>
          </a:prstGeom>
          <a:noFill/>
        </p:spPr>
        <p:txBody>
          <a:bodyPr wrap="square" rtlCol="0">
            <a:spAutoFit/>
          </a:bodyPr>
          <a:lstStyle/>
          <a:p>
            <a:r>
              <a:rPr lang="en-US" dirty="0" smtClean="0"/>
              <a:t>My Works </a:t>
            </a:r>
            <a:endParaRPr lang="en-US" dirty="0"/>
          </a:p>
        </p:txBody>
      </p:sp>
      <p:sp>
        <p:nvSpPr>
          <p:cNvPr id="28" name="Rectangle 27"/>
          <p:cNvSpPr/>
          <p:nvPr/>
        </p:nvSpPr>
        <p:spPr>
          <a:xfrm>
            <a:off x="3271666" y="1615564"/>
            <a:ext cx="304800" cy="36563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rot="16200000">
            <a:off x="2707363" y="2818037"/>
            <a:ext cx="1433406" cy="369332"/>
          </a:xfrm>
          <a:prstGeom prst="rect">
            <a:avLst/>
          </a:prstGeom>
          <a:noFill/>
        </p:spPr>
        <p:txBody>
          <a:bodyPr wrap="none" rtlCol="0">
            <a:spAutoFit/>
          </a:bodyPr>
          <a:lstStyle/>
          <a:p>
            <a:r>
              <a:rPr lang="en-US" dirty="0" smtClean="0"/>
              <a:t>God’s Grace </a:t>
            </a:r>
            <a:endParaRPr lang="en-US" dirty="0"/>
          </a:p>
        </p:txBody>
      </p:sp>
      <p:sp>
        <p:nvSpPr>
          <p:cNvPr id="31" name="Rectangle 30"/>
          <p:cNvSpPr/>
          <p:nvPr/>
        </p:nvSpPr>
        <p:spPr>
          <a:xfrm>
            <a:off x="3773422" y="1600815"/>
            <a:ext cx="304800" cy="333559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rot="16200000">
            <a:off x="3187290" y="2718744"/>
            <a:ext cx="1433406" cy="369332"/>
          </a:xfrm>
          <a:prstGeom prst="rect">
            <a:avLst/>
          </a:prstGeom>
          <a:noFill/>
        </p:spPr>
        <p:txBody>
          <a:bodyPr wrap="none" rtlCol="0">
            <a:spAutoFit/>
          </a:bodyPr>
          <a:lstStyle/>
          <a:p>
            <a:r>
              <a:rPr lang="en-US" dirty="0" smtClean="0"/>
              <a:t>God’s Grace </a:t>
            </a:r>
            <a:endParaRPr lang="en-US" dirty="0"/>
          </a:p>
        </p:txBody>
      </p:sp>
      <p:sp>
        <p:nvSpPr>
          <p:cNvPr id="33" name="Rectangle 32"/>
          <p:cNvSpPr/>
          <p:nvPr/>
        </p:nvSpPr>
        <p:spPr>
          <a:xfrm>
            <a:off x="4260741" y="1613107"/>
            <a:ext cx="304800" cy="365268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rot="16200000">
            <a:off x="3544308" y="2436771"/>
            <a:ext cx="1737674" cy="369332"/>
          </a:xfrm>
          <a:prstGeom prst="rect">
            <a:avLst/>
          </a:prstGeom>
          <a:noFill/>
        </p:spPr>
        <p:txBody>
          <a:bodyPr wrap="square" rtlCol="0">
            <a:spAutoFit/>
          </a:bodyPr>
          <a:lstStyle/>
          <a:p>
            <a:r>
              <a:rPr lang="en-US" dirty="0" smtClean="0"/>
              <a:t>God’s Grace </a:t>
            </a:r>
            <a:endParaRPr lang="en-US" dirty="0"/>
          </a:p>
        </p:txBody>
      </p:sp>
      <p:sp>
        <p:nvSpPr>
          <p:cNvPr id="35" name="Rectangle 34"/>
          <p:cNvSpPr/>
          <p:nvPr/>
        </p:nvSpPr>
        <p:spPr>
          <a:xfrm>
            <a:off x="4762497" y="1598358"/>
            <a:ext cx="304800" cy="333223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rot="16200000">
            <a:off x="4075474" y="2331163"/>
            <a:ext cx="1678858" cy="369332"/>
          </a:xfrm>
          <a:prstGeom prst="rect">
            <a:avLst/>
          </a:prstGeom>
          <a:noFill/>
        </p:spPr>
        <p:txBody>
          <a:bodyPr wrap="square" rtlCol="0">
            <a:spAutoFit/>
          </a:bodyPr>
          <a:lstStyle/>
          <a:p>
            <a:r>
              <a:rPr lang="en-US" dirty="0" smtClean="0"/>
              <a:t>God’s Grace </a:t>
            </a:r>
            <a:endParaRPr lang="en-US" dirty="0"/>
          </a:p>
        </p:txBody>
      </p:sp>
      <p:sp>
        <p:nvSpPr>
          <p:cNvPr id="37" name="Rectangle 36"/>
          <p:cNvSpPr/>
          <p:nvPr/>
        </p:nvSpPr>
        <p:spPr>
          <a:xfrm>
            <a:off x="4260741" y="4001183"/>
            <a:ext cx="304800" cy="16108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4762497" y="3902911"/>
            <a:ext cx="304800" cy="16971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271666" y="4419600"/>
            <a:ext cx="304800" cy="119523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773422" y="4196660"/>
            <a:ext cx="304800" cy="140342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rot="16200000">
            <a:off x="2709974" y="4711384"/>
            <a:ext cx="1431961" cy="369332"/>
          </a:xfrm>
          <a:prstGeom prst="rect">
            <a:avLst/>
          </a:prstGeom>
          <a:noFill/>
        </p:spPr>
        <p:txBody>
          <a:bodyPr wrap="square" rtlCol="0">
            <a:spAutoFit/>
          </a:bodyPr>
          <a:lstStyle/>
          <a:p>
            <a:r>
              <a:rPr lang="en-US" dirty="0" smtClean="0"/>
              <a:t>My Works </a:t>
            </a:r>
            <a:endParaRPr lang="en-US" dirty="0"/>
          </a:p>
        </p:txBody>
      </p:sp>
      <p:sp>
        <p:nvSpPr>
          <p:cNvPr id="40" name="TextBox 39"/>
          <p:cNvSpPr txBox="1"/>
          <p:nvPr/>
        </p:nvSpPr>
        <p:spPr>
          <a:xfrm rot="16200000">
            <a:off x="3188014" y="4626013"/>
            <a:ext cx="1431961" cy="369332"/>
          </a:xfrm>
          <a:prstGeom prst="rect">
            <a:avLst/>
          </a:prstGeom>
          <a:noFill/>
        </p:spPr>
        <p:txBody>
          <a:bodyPr wrap="square" rtlCol="0">
            <a:spAutoFit/>
          </a:bodyPr>
          <a:lstStyle/>
          <a:p>
            <a:r>
              <a:rPr lang="en-US" dirty="0" smtClean="0"/>
              <a:t>My Works </a:t>
            </a:r>
            <a:endParaRPr lang="en-US" dirty="0"/>
          </a:p>
        </p:txBody>
      </p:sp>
      <p:sp>
        <p:nvSpPr>
          <p:cNvPr id="41" name="TextBox 40"/>
          <p:cNvSpPr txBox="1"/>
          <p:nvPr/>
        </p:nvSpPr>
        <p:spPr>
          <a:xfrm rot="16200000">
            <a:off x="3666054" y="4540642"/>
            <a:ext cx="1431961" cy="369332"/>
          </a:xfrm>
          <a:prstGeom prst="rect">
            <a:avLst/>
          </a:prstGeom>
          <a:noFill/>
        </p:spPr>
        <p:txBody>
          <a:bodyPr wrap="square" rtlCol="0">
            <a:spAutoFit/>
          </a:bodyPr>
          <a:lstStyle/>
          <a:p>
            <a:r>
              <a:rPr lang="en-US" dirty="0" smtClean="0"/>
              <a:t>My Works </a:t>
            </a:r>
            <a:endParaRPr lang="en-US" dirty="0"/>
          </a:p>
        </p:txBody>
      </p:sp>
      <p:sp>
        <p:nvSpPr>
          <p:cNvPr id="42" name="TextBox 41"/>
          <p:cNvSpPr txBox="1"/>
          <p:nvPr/>
        </p:nvSpPr>
        <p:spPr>
          <a:xfrm rot="16200000">
            <a:off x="4166651" y="4447691"/>
            <a:ext cx="1431961" cy="369332"/>
          </a:xfrm>
          <a:prstGeom prst="rect">
            <a:avLst/>
          </a:prstGeom>
          <a:noFill/>
        </p:spPr>
        <p:txBody>
          <a:bodyPr wrap="square" rtlCol="0">
            <a:spAutoFit/>
          </a:bodyPr>
          <a:lstStyle/>
          <a:p>
            <a:r>
              <a:rPr lang="en-US" dirty="0" smtClean="0"/>
              <a:t>My Works </a:t>
            </a:r>
            <a:endParaRPr lang="en-US" dirty="0"/>
          </a:p>
        </p:txBody>
      </p:sp>
      <p:sp>
        <p:nvSpPr>
          <p:cNvPr id="43" name="Rectangle 42"/>
          <p:cNvSpPr/>
          <p:nvPr/>
        </p:nvSpPr>
        <p:spPr>
          <a:xfrm>
            <a:off x="5295000" y="1617535"/>
            <a:ext cx="304800" cy="333223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rot="16200000">
            <a:off x="4627691" y="2215913"/>
            <a:ext cx="1600759" cy="369332"/>
          </a:xfrm>
          <a:prstGeom prst="rect">
            <a:avLst/>
          </a:prstGeom>
          <a:noFill/>
        </p:spPr>
        <p:txBody>
          <a:bodyPr wrap="square" rtlCol="0">
            <a:spAutoFit/>
          </a:bodyPr>
          <a:lstStyle/>
          <a:p>
            <a:r>
              <a:rPr lang="en-US" dirty="0" smtClean="0"/>
              <a:t>God’s Grace </a:t>
            </a:r>
            <a:endParaRPr lang="en-US" dirty="0"/>
          </a:p>
        </p:txBody>
      </p:sp>
      <p:sp>
        <p:nvSpPr>
          <p:cNvPr id="45" name="Rectangle 44"/>
          <p:cNvSpPr/>
          <p:nvPr/>
        </p:nvSpPr>
        <p:spPr>
          <a:xfrm>
            <a:off x="5295000" y="3446335"/>
            <a:ext cx="304800" cy="216980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rot="16200000">
            <a:off x="4699153" y="4265469"/>
            <a:ext cx="1431961" cy="369332"/>
          </a:xfrm>
          <a:prstGeom prst="rect">
            <a:avLst/>
          </a:prstGeom>
          <a:noFill/>
        </p:spPr>
        <p:txBody>
          <a:bodyPr wrap="square" rtlCol="0">
            <a:spAutoFit/>
          </a:bodyPr>
          <a:lstStyle/>
          <a:p>
            <a:r>
              <a:rPr lang="en-US" dirty="0" smtClean="0"/>
              <a:t>My Works </a:t>
            </a:r>
            <a:endParaRPr lang="en-US" dirty="0"/>
          </a:p>
        </p:txBody>
      </p:sp>
      <p:sp>
        <p:nvSpPr>
          <p:cNvPr id="47" name="Rectangle 46"/>
          <p:cNvSpPr/>
          <p:nvPr/>
        </p:nvSpPr>
        <p:spPr>
          <a:xfrm>
            <a:off x="5780435" y="1618150"/>
            <a:ext cx="304800" cy="36563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rot="16200000">
            <a:off x="5202081" y="2169271"/>
            <a:ext cx="1433406" cy="369332"/>
          </a:xfrm>
          <a:prstGeom prst="rect">
            <a:avLst/>
          </a:prstGeom>
          <a:noFill/>
        </p:spPr>
        <p:txBody>
          <a:bodyPr wrap="none" rtlCol="0">
            <a:spAutoFit/>
          </a:bodyPr>
          <a:lstStyle/>
          <a:p>
            <a:r>
              <a:rPr lang="en-US" dirty="0" smtClean="0"/>
              <a:t>God’s Grace </a:t>
            </a:r>
            <a:endParaRPr lang="en-US" dirty="0"/>
          </a:p>
        </p:txBody>
      </p:sp>
      <p:sp>
        <p:nvSpPr>
          <p:cNvPr id="49" name="Rectangle 48"/>
          <p:cNvSpPr/>
          <p:nvPr/>
        </p:nvSpPr>
        <p:spPr>
          <a:xfrm>
            <a:off x="6282191" y="1603401"/>
            <a:ext cx="304800" cy="333559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rot="16200000">
            <a:off x="5717888" y="2101333"/>
            <a:ext cx="1433406" cy="369332"/>
          </a:xfrm>
          <a:prstGeom prst="rect">
            <a:avLst/>
          </a:prstGeom>
          <a:noFill/>
        </p:spPr>
        <p:txBody>
          <a:bodyPr wrap="none" rtlCol="0">
            <a:spAutoFit/>
          </a:bodyPr>
          <a:lstStyle/>
          <a:p>
            <a:r>
              <a:rPr lang="en-US" dirty="0" smtClean="0"/>
              <a:t>God’s Grace </a:t>
            </a:r>
            <a:endParaRPr lang="en-US" dirty="0"/>
          </a:p>
        </p:txBody>
      </p:sp>
      <p:sp>
        <p:nvSpPr>
          <p:cNvPr id="51" name="Rectangle 50"/>
          <p:cNvSpPr/>
          <p:nvPr/>
        </p:nvSpPr>
        <p:spPr>
          <a:xfrm>
            <a:off x="6769510" y="1615693"/>
            <a:ext cx="304800" cy="365268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rot="16200000">
            <a:off x="6117912" y="1914738"/>
            <a:ext cx="1608009" cy="369332"/>
          </a:xfrm>
          <a:prstGeom prst="rect">
            <a:avLst/>
          </a:prstGeom>
          <a:noFill/>
        </p:spPr>
        <p:txBody>
          <a:bodyPr wrap="square" rtlCol="0">
            <a:spAutoFit/>
          </a:bodyPr>
          <a:lstStyle/>
          <a:p>
            <a:r>
              <a:rPr lang="en-US" dirty="0" smtClean="0"/>
              <a:t>God’s Grace </a:t>
            </a:r>
            <a:endParaRPr lang="en-US" dirty="0"/>
          </a:p>
        </p:txBody>
      </p:sp>
      <p:sp>
        <p:nvSpPr>
          <p:cNvPr id="53" name="Rectangle 52"/>
          <p:cNvSpPr/>
          <p:nvPr/>
        </p:nvSpPr>
        <p:spPr>
          <a:xfrm>
            <a:off x="7271266" y="1600944"/>
            <a:ext cx="304800" cy="333223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769510" y="2774293"/>
            <a:ext cx="304800" cy="284032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7271266" y="2353936"/>
            <a:ext cx="304800" cy="324873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780435" y="3200959"/>
            <a:ext cx="304800" cy="241646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6282191" y="3002702"/>
            <a:ext cx="304800" cy="259996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rot="16200000">
            <a:off x="5216855" y="4151427"/>
            <a:ext cx="1431961" cy="369332"/>
          </a:xfrm>
          <a:prstGeom prst="rect">
            <a:avLst/>
          </a:prstGeom>
          <a:noFill/>
        </p:spPr>
        <p:txBody>
          <a:bodyPr wrap="square" rtlCol="0">
            <a:spAutoFit/>
          </a:bodyPr>
          <a:lstStyle/>
          <a:p>
            <a:r>
              <a:rPr lang="en-US" dirty="0" smtClean="0"/>
              <a:t>My Works </a:t>
            </a:r>
            <a:endParaRPr lang="en-US" dirty="0"/>
          </a:p>
        </p:txBody>
      </p:sp>
      <p:sp>
        <p:nvSpPr>
          <p:cNvPr id="60" name="TextBox 59"/>
          <p:cNvSpPr txBox="1"/>
          <p:nvPr/>
        </p:nvSpPr>
        <p:spPr>
          <a:xfrm rot="16200000">
            <a:off x="5718611" y="3970762"/>
            <a:ext cx="1431961" cy="369332"/>
          </a:xfrm>
          <a:prstGeom prst="rect">
            <a:avLst/>
          </a:prstGeom>
          <a:noFill/>
        </p:spPr>
        <p:txBody>
          <a:bodyPr wrap="square" rtlCol="0">
            <a:spAutoFit/>
          </a:bodyPr>
          <a:lstStyle/>
          <a:p>
            <a:r>
              <a:rPr lang="en-US" dirty="0" smtClean="0"/>
              <a:t>My Works </a:t>
            </a:r>
            <a:endParaRPr lang="en-US" dirty="0"/>
          </a:p>
        </p:txBody>
      </p:sp>
      <p:sp>
        <p:nvSpPr>
          <p:cNvPr id="61" name="TextBox 60"/>
          <p:cNvSpPr txBox="1"/>
          <p:nvPr/>
        </p:nvSpPr>
        <p:spPr>
          <a:xfrm rot="16200000">
            <a:off x="6174826" y="3899953"/>
            <a:ext cx="1431961" cy="369332"/>
          </a:xfrm>
          <a:prstGeom prst="rect">
            <a:avLst/>
          </a:prstGeom>
          <a:noFill/>
        </p:spPr>
        <p:txBody>
          <a:bodyPr wrap="square" rtlCol="0">
            <a:spAutoFit/>
          </a:bodyPr>
          <a:lstStyle/>
          <a:p>
            <a:r>
              <a:rPr lang="en-US" dirty="0" smtClean="0"/>
              <a:t>My Works </a:t>
            </a:r>
            <a:endParaRPr lang="en-US" dirty="0"/>
          </a:p>
        </p:txBody>
      </p:sp>
      <p:sp>
        <p:nvSpPr>
          <p:cNvPr id="62" name="TextBox 61"/>
          <p:cNvSpPr txBox="1"/>
          <p:nvPr/>
        </p:nvSpPr>
        <p:spPr>
          <a:xfrm rot="16200000">
            <a:off x="6656069" y="3613432"/>
            <a:ext cx="1431961" cy="369332"/>
          </a:xfrm>
          <a:prstGeom prst="rect">
            <a:avLst/>
          </a:prstGeom>
          <a:noFill/>
        </p:spPr>
        <p:txBody>
          <a:bodyPr wrap="square" rtlCol="0">
            <a:spAutoFit/>
          </a:bodyPr>
          <a:lstStyle/>
          <a:p>
            <a:r>
              <a:rPr lang="en-US" dirty="0" smtClean="0"/>
              <a:t>My Works </a:t>
            </a:r>
            <a:endParaRPr lang="en-US" dirty="0"/>
          </a:p>
        </p:txBody>
      </p:sp>
      <p:sp>
        <p:nvSpPr>
          <p:cNvPr id="63" name="Rectangle 62"/>
          <p:cNvSpPr/>
          <p:nvPr/>
        </p:nvSpPr>
        <p:spPr>
          <a:xfrm>
            <a:off x="7761044" y="1617406"/>
            <a:ext cx="304800" cy="333223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7761044" y="1923296"/>
            <a:ext cx="304800" cy="369583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rot="16200000">
            <a:off x="7197465" y="3316594"/>
            <a:ext cx="1431961" cy="369332"/>
          </a:xfrm>
          <a:prstGeom prst="rect">
            <a:avLst/>
          </a:prstGeom>
          <a:noFill/>
        </p:spPr>
        <p:txBody>
          <a:bodyPr wrap="square" rtlCol="0">
            <a:spAutoFit/>
          </a:bodyPr>
          <a:lstStyle/>
          <a:p>
            <a:r>
              <a:rPr lang="en-US" dirty="0" smtClean="0"/>
              <a:t>My Works </a:t>
            </a:r>
            <a:endParaRPr lang="en-US" dirty="0"/>
          </a:p>
        </p:txBody>
      </p:sp>
      <p:sp>
        <p:nvSpPr>
          <p:cNvPr id="69" name="Rectangle 68"/>
          <p:cNvSpPr/>
          <p:nvPr/>
        </p:nvSpPr>
        <p:spPr>
          <a:xfrm>
            <a:off x="8236104" y="1600944"/>
            <a:ext cx="304800" cy="333223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8236104" y="1768997"/>
            <a:ext cx="304800" cy="38336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rot="16200000">
            <a:off x="7672525" y="3194051"/>
            <a:ext cx="1431961" cy="369332"/>
          </a:xfrm>
          <a:prstGeom prst="rect">
            <a:avLst/>
          </a:prstGeom>
          <a:noFill/>
        </p:spPr>
        <p:txBody>
          <a:bodyPr wrap="square" rtlCol="0">
            <a:spAutoFit/>
          </a:bodyPr>
          <a:lstStyle/>
          <a:p>
            <a:r>
              <a:rPr lang="en-US" dirty="0" smtClean="0"/>
              <a:t>My Works </a:t>
            </a:r>
            <a:endParaRPr lang="en-US" dirty="0"/>
          </a:p>
        </p:txBody>
      </p:sp>
      <p:sp>
        <p:nvSpPr>
          <p:cNvPr id="73" name="Rectangle 72"/>
          <p:cNvSpPr/>
          <p:nvPr/>
        </p:nvSpPr>
        <p:spPr>
          <a:xfrm>
            <a:off x="783057" y="5284838"/>
            <a:ext cx="304800" cy="32889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783057" y="1628468"/>
            <a:ext cx="304800" cy="38245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rot="16200000">
            <a:off x="218754" y="3271987"/>
            <a:ext cx="1433406" cy="369332"/>
          </a:xfrm>
          <a:prstGeom prst="rect">
            <a:avLst/>
          </a:prstGeom>
          <a:noFill/>
        </p:spPr>
        <p:txBody>
          <a:bodyPr wrap="none" rtlCol="0">
            <a:spAutoFit/>
          </a:bodyPr>
          <a:lstStyle/>
          <a:p>
            <a:r>
              <a:rPr lang="en-US" dirty="0" smtClean="0"/>
              <a:t>God’s Grace </a:t>
            </a:r>
            <a:endParaRPr lang="en-US" dirty="0"/>
          </a:p>
        </p:txBody>
      </p:sp>
    </p:spTree>
    <p:extLst>
      <p:ext uri="{BB962C8B-B14F-4D97-AF65-F5344CB8AC3E}">
        <p14:creationId xmlns:p14="http://schemas.microsoft.com/office/powerpoint/2010/main" xmlns="" val="2551215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Is this our concept of “salvation free”?</a:t>
            </a: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19200" y="1587909"/>
            <a:ext cx="6705600" cy="4662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754179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238</TotalTime>
  <Words>825</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Made alive in christ</vt:lpstr>
      <vt:lpstr>Salvation comes from god, not from us</vt:lpstr>
      <vt:lpstr>Slide 3</vt:lpstr>
      <vt:lpstr>Salvation by works requires perfect obedience</vt:lpstr>
      <vt:lpstr>OBEDIENCE CANNOT ATONE FOR DISOBEDIENCE</vt:lpstr>
      <vt:lpstr>An “extra” good deed cannot atone for sin</vt:lpstr>
      <vt:lpstr>WE ARE SAVED UNTO GOOD WORKS</vt:lpstr>
      <vt:lpstr>Is this our concept of “growing in grace”?</vt:lpstr>
      <vt:lpstr>Is this our concept of “salvation free”?</vt:lpstr>
      <vt:lpstr>The bottom line</vt:lpstr>
    </vt:vector>
  </TitlesOfParts>
  <Company>Booz Allen Hamilton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Made alive in christ</dc:title>
  <dc:creator>Couchman, Thomas [USA]</dc:creator>
  <cp:lastModifiedBy>User 1</cp:lastModifiedBy>
  <cp:revision>15</cp:revision>
  <dcterms:created xsi:type="dcterms:W3CDTF">2013-10-14T20:50:20Z</dcterms:created>
  <dcterms:modified xsi:type="dcterms:W3CDTF">2013-10-20T21:47:06Z</dcterms:modified>
</cp:coreProperties>
</file>