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62" r:id="rId3"/>
    <p:sldId id="257" r:id="rId4"/>
    <p:sldId id="259" r:id="rId5"/>
    <p:sldId id="260" r:id="rId6"/>
    <p:sldId id="263" r:id="rId7"/>
    <p:sldId id="264" r:id="rId8"/>
    <p:sldId id="261"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719" autoAdjust="0"/>
  </p:normalViewPr>
  <p:slideViewPr>
    <p:cSldViewPr>
      <p:cViewPr varScale="1">
        <p:scale>
          <a:sx n="43" d="100"/>
          <a:sy n="43" d="100"/>
        </p:scale>
        <p:origin x="-20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0891E-3993-4E0D-A500-E70CAAAF19FA}" type="datetimeFigureOut">
              <a:rPr lang="en-US" smtClean="0"/>
              <a:t>9/14/2013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9C596-3723-42CC-850E-C0718CB8D7F7}" type="slidenum">
              <a:rPr lang="en-US" smtClean="0"/>
              <a:t>‹#›</a:t>
            </a:fld>
            <a:endParaRPr lang="en-US" dirty="0"/>
          </a:p>
        </p:txBody>
      </p:sp>
    </p:spTree>
    <p:extLst>
      <p:ext uri="{BB962C8B-B14F-4D97-AF65-F5344CB8AC3E}">
        <p14:creationId xmlns:p14="http://schemas.microsoft.com/office/powerpoint/2010/main" val="387758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smtClean="0"/>
              <a:t>Today</a:t>
            </a:r>
            <a:r>
              <a:rPr lang="en-US" sz="1800" baseline="0" dirty="0" smtClean="0"/>
              <a:t> we will be talking about being pure</a:t>
            </a:r>
          </a:p>
          <a:p>
            <a:pPr marL="285750" indent="-285750">
              <a:buFont typeface="Arial" panose="020B0604020202020204" pitchFamily="34" charset="0"/>
              <a:buChar char="•"/>
            </a:pPr>
            <a:r>
              <a:rPr lang="en-US" sz="1800" baseline="0" dirty="0" smtClean="0"/>
              <a:t>What is being chaste and pure and how we can practice it in our lives</a:t>
            </a:r>
          </a:p>
          <a:p>
            <a:pPr marL="285750" indent="-285750">
              <a:buFont typeface="Arial" panose="020B0604020202020204" pitchFamily="34" charset="0"/>
              <a:buChar char="•"/>
            </a:pPr>
            <a:r>
              <a:rPr lang="en-US" sz="1800" baseline="0" dirty="0" smtClean="0"/>
              <a:t>There are many areas in which we are to be chaste and pure and we will be studying a few of these areas today</a:t>
            </a:r>
          </a:p>
        </p:txBody>
      </p:sp>
      <p:sp>
        <p:nvSpPr>
          <p:cNvPr id="4" name="Slide Number Placeholder 3"/>
          <p:cNvSpPr>
            <a:spLocks noGrp="1"/>
          </p:cNvSpPr>
          <p:nvPr>
            <p:ph type="sldNum" sz="quarter" idx="10"/>
          </p:nvPr>
        </p:nvSpPr>
        <p:spPr/>
        <p:txBody>
          <a:bodyPr/>
          <a:lstStyle/>
          <a:p>
            <a:fld id="{A6C9C596-3723-42CC-850E-C0718CB8D7F7}" type="slidenum">
              <a:rPr lang="en-US" smtClean="0"/>
              <a:t>2</a:t>
            </a:fld>
            <a:endParaRPr lang="en-US" dirty="0"/>
          </a:p>
        </p:txBody>
      </p:sp>
    </p:spTree>
    <p:extLst>
      <p:ext uri="{BB962C8B-B14F-4D97-AF65-F5344CB8AC3E}">
        <p14:creationId xmlns:p14="http://schemas.microsoft.com/office/powerpoint/2010/main" val="4013849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 15:18-19 – We</a:t>
            </a:r>
            <a:r>
              <a:rPr lang="en-US" baseline="0" dirty="0" smtClean="0"/>
              <a:t> need to have good things in our heart because it is our heart through produces our conduct.  Chaste shows up in our conduct is the product of our heart.</a:t>
            </a:r>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16</a:t>
            </a:fld>
            <a:endParaRPr lang="en-US" dirty="0"/>
          </a:p>
        </p:txBody>
      </p:sp>
    </p:spTree>
    <p:extLst>
      <p:ext uri="{BB962C8B-B14F-4D97-AF65-F5344CB8AC3E}">
        <p14:creationId xmlns:p14="http://schemas.microsoft.com/office/powerpoint/2010/main" val="138818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smtClean="0"/>
              <a:t>Isn’t this TRUE!</a:t>
            </a:r>
          </a:p>
          <a:p>
            <a:pPr marL="285750" indent="-285750">
              <a:buFont typeface="Arial" panose="020B0604020202020204" pitchFamily="34" charset="0"/>
              <a:buChar char="•"/>
            </a:pPr>
            <a:r>
              <a:rPr lang="en-US" sz="1800" dirty="0" smtClean="0"/>
              <a:t>The</a:t>
            </a:r>
            <a:r>
              <a:rPr lang="en-US" sz="1800" baseline="0" dirty="0" smtClean="0"/>
              <a:t> thing about purity is that it will only shine through if we live it every day and every way.</a:t>
            </a:r>
            <a:endParaRPr lang="en-US" sz="1800" dirty="0"/>
          </a:p>
        </p:txBody>
      </p:sp>
      <p:sp>
        <p:nvSpPr>
          <p:cNvPr id="4" name="Slide Number Placeholder 3"/>
          <p:cNvSpPr>
            <a:spLocks noGrp="1"/>
          </p:cNvSpPr>
          <p:nvPr>
            <p:ph type="sldNum" sz="quarter" idx="10"/>
          </p:nvPr>
        </p:nvSpPr>
        <p:spPr/>
        <p:txBody>
          <a:bodyPr/>
          <a:lstStyle/>
          <a:p>
            <a:fld id="{A6C9C596-3723-42CC-850E-C0718CB8D7F7}" type="slidenum">
              <a:rPr lang="en-US" smtClean="0"/>
              <a:t>3</a:t>
            </a:fld>
            <a:endParaRPr lang="en-US" dirty="0"/>
          </a:p>
        </p:txBody>
      </p:sp>
    </p:spTree>
    <p:extLst>
      <p:ext uri="{BB962C8B-B14F-4D97-AF65-F5344CB8AC3E}">
        <p14:creationId xmlns:p14="http://schemas.microsoft.com/office/powerpoint/2010/main" val="27323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smtClean="0"/>
              <a:t>My initial thoughts about</a:t>
            </a:r>
            <a:r>
              <a:rPr lang="en-US" sz="1800" baseline="0" dirty="0" smtClean="0"/>
              <a:t> the word “pure” in this passage immediately went to our sexual purity and modest dress</a:t>
            </a:r>
          </a:p>
          <a:p>
            <a:pPr marL="285750" indent="-285750">
              <a:buFont typeface="Arial" panose="020B0604020202020204" pitchFamily="34" charset="0"/>
              <a:buChar char="•"/>
            </a:pPr>
            <a:r>
              <a:rPr lang="en-US" sz="1800" baseline="0" dirty="0" smtClean="0"/>
              <a:t>When looking at the definition and how this is used in the Bible, I understand that purity is the overarching characteristic in our life</a:t>
            </a:r>
          </a:p>
          <a:p>
            <a:pPr marL="285750" indent="-285750">
              <a:buFont typeface="Arial" panose="020B0604020202020204" pitchFamily="34" charset="0"/>
              <a:buChar char="•"/>
            </a:pPr>
            <a:r>
              <a:rPr lang="en-US" sz="1800" baseline="0" dirty="0" smtClean="0"/>
              <a:t>II Cor. 11:2b – (Paul) Christ is the husband and the Corinthian’s converted to Christianity is Church is the pure virgin.  He wanted to present them as pure—not having their minds corrupted by false doctrines by false teachers.</a:t>
            </a:r>
          </a:p>
          <a:p>
            <a:pPr marL="285750" indent="-285750">
              <a:buFont typeface="Arial" panose="020B0604020202020204" pitchFamily="34" charset="0"/>
              <a:buChar char="•"/>
            </a:pPr>
            <a:r>
              <a:rPr lang="en-US" sz="1800" baseline="0" dirty="0" smtClean="0"/>
              <a:t>I Peter 3:2 – Wives are an example to their unbelieving husbands and a chaste conversation showing proper respect to every one is an excellent means to win them to the faith of the gospel and obedience to the word.</a:t>
            </a:r>
          </a:p>
          <a:p>
            <a:pPr marL="285750" indent="-285750">
              <a:buFont typeface="Arial" panose="020B0604020202020204" pitchFamily="34" charset="0"/>
              <a:buChar char="•"/>
            </a:pPr>
            <a:r>
              <a:rPr lang="en-US" sz="1800" baseline="0" dirty="0" smtClean="0"/>
              <a:t>If we live a pure life, sexual immorality, immodest dress and other negative characteristics will not be a part of our life</a:t>
            </a:r>
            <a:endParaRPr lang="en-US" sz="1800" dirty="0"/>
          </a:p>
        </p:txBody>
      </p:sp>
      <p:sp>
        <p:nvSpPr>
          <p:cNvPr id="4" name="Slide Number Placeholder 3"/>
          <p:cNvSpPr>
            <a:spLocks noGrp="1"/>
          </p:cNvSpPr>
          <p:nvPr>
            <p:ph type="sldNum" sz="quarter" idx="10"/>
          </p:nvPr>
        </p:nvSpPr>
        <p:spPr/>
        <p:txBody>
          <a:bodyPr/>
          <a:lstStyle/>
          <a:p>
            <a:fld id="{A6C9C596-3723-42CC-850E-C0718CB8D7F7}" type="slidenum">
              <a:rPr lang="en-US" smtClean="0"/>
              <a:t>4</a:t>
            </a:fld>
            <a:endParaRPr lang="en-US" dirty="0"/>
          </a:p>
        </p:txBody>
      </p:sp>
    </p:spTree>
    <p:extLst>
      <p:ext uri="{BB962C8B-B14F-4D97-AF65-F5344CB8AC3E}">
        <p14:creationId xmlns:p14="http://schemas.microsoft.com/office/powerpoint/2010/main" val="174590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smtClean="0"/>
              <a:t>Psalm 12:6 – David is likening the word pure to a fine metal that they are familiar with and how they purify</a:t>
            </a:r>
            <a:r>
              <a:rPr lang="en-US" sz="1800" baseline="0" dirty="0" smtClean="0"/>
              <a:t> through fire.</a:t>
            </a:r>
          </a:p>
          <a:p>
            <a:pPr marL="285750" indent="-285750">
              <a:buFont typeface="Arial" panose="020B0604020202020204" pitchFamily="34" charset="0"/>
              <a:buChar char="•"/>
            </a:pPr>
            <a:r>
              <a:rPr lang="en-US" sz="1800" baseline="0" dirty="0" smtClean="0"/>
              <a:t>Psalm 19:8 – God’s word is pure and His message is what we should follow in our life.  The message is simple and pure—one message and if we follow it we will be pleasing to God.</a:t>
            </a:r>
          </a:p>
          <a:p>
            <a:pPr marL="285750" indent="-285750">
              <a:buFont typeface="Arial" panose="020B0604020202020204" pitchFamily="34" charset="0"/>
              <a:buChar char="•"/>
            </a:pPr>
            <a:r>
              <a:rPr lang="en-US" sz="1800" baseline="0" dirty="0" smtClean="0"/>
              <a:t>Psalm 119:140 – verses 137 – 142.  David is talking about the justness and fairness of God’s law and the purity of the word.  Someone wanting to purely serve God and looking to God’s word for truth values the purity of the word and the simplicity of the word.</a:t>
            </a:r>
          </a:p>
          <a:p>
            <a:pPr marL="285750" indent="-285750">
              <a:buFont typeface="Arial" panose="020B0604020202020204" pitchFamily="34" charset="0"/>
              <a:buChar char="•"/>
            </a:pPr>
            <a:r>
              <a:rPr lang="en-US" sz="1800" baseline="0" dirty="0" smtClean="0"/>
              <a:t>Proverbs 30:5 – Everything God has pronounced, every inspiration which the prophets have received, is pure, without mixture of error.  Whatever trials it may be exposed to, it is always like gold:  it bears the fire and comes out with the same luster.</a:t>
            </a:r>
            <a:endParaRPr lang="en-US" sz="1800" dirty="0"/>
          </a:p>
        </p:txBody>
      </p:sp>
      <p:sp>
        <p:nvSpPr>
          <p:cNvPr id="4" name="Slide Number Placeholder 3"/>
          <p:cNvSpPr>
            <a:spLocks noGrp="1"/>
          </p:cNvSpPr>
          <p:nvPr>
            <p:ph type="sldNum" sz="quarter" idx="10"/>
          </p:nvPr>
        </p:nvSpPr>
        <p:spPr/>
        <p:txBody>
          <a:bodyPr/>
          <a:lstStyle/>
          <a:p>
            <a:fld id="{A6C9C596-3723-42CC-850E-C0718CB8D7F7}" type="slidenum">
              <a:rPr lang="en-US" smtClean="0"/>
              <a:t>5</a:t>
            </a:fld>
            <a:endParaRPr lang="en-US" dirty="0"/>
          </a:p>
        </p:txBody>
      </p:sp>
    </p:spTree>
    <p:extLst>
      <p:ext uri="{BB962C8B-B14F-4D97-AF65-F5344CB8AC3E}">
        <p14:creationId xmlns:p14="http://schemas.microsoft.com/office/powerpoint/2010/main" val="141681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3:17 – The pure religion of Christ was bought by his blood </a:t>
            </a:r>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6</a:t>
            </a:fld>
            <a:endParaRPr lang="en-US" dirty="0"/>
          </a:p>
        </p:txBody>
      </p:sp>
    </p:spTree>
    <p:extLst>
      <p:ext uri="{BB962C8B-B14F-4D97-AF65-F5344CB8AC3E}">
        <p14:creationId xmlns:p14="http://schemas.microsoft.com/office/powerpoint/2010/main" val="651882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Psalm 24:3-4 – The people with a pure heart are the ones that can approach God.  Priest had to be pure to go into the Holy place</a:t>
            </a:r>
            <a:r>
              <a:rPr lang="en-US" baseline="0" dirty="0" smtClean="0"/>
              <a:t> in the temple.</a:t>
            </a:r>
          </a:p>
          <a:p>
            <a:r>
              <a:rPr lang="en-US" baseline="0" dirty="0" smtClean="0"/>
              <a:t>Proverbs 22:11 – It is the one that has a pure heart that is pleasing to God.  We will talk about gracious speech in an upcoming lesson.</a:t>
            </a:r>
          </a:p>
          <a:p>
            <a:r>
              <a:rPr lang="en-US" baseline="0" dirty="0" smtClean="0"/>
              <a:t>Matthew 5:8 – Part of the beau tides and reiterates what was said in the old testament about the need to have the proper attitude if we want to be in the presence of God.</a:t>
            </a:r>
          </a:p>
          <a:p>
            <a:r>
              <a:rPr lang="en-US" baseline="0" dirty="0" smtClean="0"/>
              <a:t>Phil. 4:8 – Keeping these traits always before us so we can have these in our lives.  In order to be pure—we must think on God.</a:t>
            </a:r>
          </a:p>
          <a:p>
            <a:r>
              <a:rPr lang="en-US" baseline="0" dirty="0" smtClean="0"/>
              <a:t>II Timothy 2:22 – Paul was Timothy to flee the unrighteous in order to have a pure heart.  As a young preacher, Timothy would be faced with sinners around him as we are today.</a:t>
            </a:r>
          </a:p>
          <a:p>
            <a:r>
              <a:rPr lang="en-US" baseline="0" dirty="0" smtClean="0"/>
              <a:t>James 4:8 – Cleanse and purify in order to draw close to God.  Putting things out of our life that are sinful in order for us not to be separated from God.</a:t>
            </a:r>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8</a:t>
            </a:fld>
            <a:endParaRPr lang="en-US" dirty="0"/>
          </a:p>
        </p:txBody>
      </p:sp>
    </p:spTree>
    <p:extLst>
      <p:ext uri="{BB962C8B-B14F-4D97-AF65-F5344CB8AC3E}">
        <p14:creationId xmlns:p14="http://schemas.microsoft.com/office/powerpoint/2010/main" val="1710519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 Tim.</a:t>
            </a:r>
            <a:r>
              <a:rPr lang="en-US" baseline="0" dirty="0" smtClean="0"/>
              <a:t> 1:3 – Paul is praying for Timothy in his work.  Paul prior to his conversion was doing things in good conscience but doesn’t make a pure conscience.  You can have a clear conscience but if it is not matched with the knowledge and understanding of God’s will—it is not enough.</a:t>
            </a:r>
          </a:p>
          <a:p>
            <a:r>
              <a:rPr lang="en-US" baseline="0" dirty="0" smtClean="0"/>
              <a:t>Prov. 20:9 – Those that have been justified through the redemption of Jesus Christ</a:t>
            </a:r>
          </a:p>
          <a:p>
            <a:r>
              <a:rPr lang="en-US" baseline="0" dirty="0" smtClean="0"/>
              <a:t>Eph. 1:7 and Col. 1:14 – Paul is contrasting the way they once were and now that they are saved through the blood of Christ.  Redemption through Christ’s blood for the forgiveness of our sins.</a:t>
            </a:r>
          </a:p>
          <a:p>
            <a:r>
              <a:rPr lang="en-US" baseline="0" dirty="0" smtClean="0"/>
              <a:t>I Cor. 8:7 – Following after the traditions of men and not necessarily following Christ’s law.  Similar to us today, we should not try to bind a traditions and following traditions does not provide the opportunity to develop roots in Christ’s law.</a:t>
            </a:r>
          </a:p>
          <a:p>
            <a:r>
              <a:rPr lang="en-US" baseline="0" dirty="0" smtClean="0"/>
              <a:t>I Tim. 4:2 – When consciences are not be guided by the truth, but instead by men will fall away.  Need to be deep rooted in the faith.</a:t>
            </a:r>
          </a:p>
          <a:p>
            <a:r>
              <a:rPr lang="en-US" baseline="0" dirty="0" smtClean="0"/>
              <a:t>Titus 1:15 – Men can come in and try to get you to believe and practice things not founded on the Word of God.  If you get to the point of believing it—your conscience will try to guide you in that direction.  Once this has happened your heart is not pure.</a:t>
            </a:r>
          </a:p>
          <a:p>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9</a:t>
            </a:fld>
            <a:endParaRPr lang="en-US" dirty="0"/>
          </a:p>
        </p:txBody>
      </p:sp>
    </p:spTree>
    <p:extLst>
      <p:ext uri="{BB962C8B-B14F-4D97-AF65-F5344CB8AC3E}">
        <p14:creationId xmlns:p14="http://schemas.microsoft.com/office/powerpoint/2010/main" val="185656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23:10</a:t>
            </a:r>
            <a:r>
              <a:rPr lang="en-US" baseline="0" dirty="0" smtClean="0"/>
              <a:t> – Job knows God is present even though Job cannot see Him.  I go forward, backward, left and right and God is not there but he is convinced knows the way God is taking him.  He has the faith that the trials will lead to a better point and he will come through the trials pure as gold.</a:t>
            </a:r>
          </a:p>
          <a:p>
            <a:r>
              <a:rPr lang="en-US" baseline="0" dirty="0" smtClean="0"/>
              <a:t>Job 16:17 – Job is in anguish but is continuing to be prayerful and looking to God.  He is praying to God because he has faith.</a:t>
            </a:r>
          </a:p>
          <a:p>
            <a:r>
              <a:rPr lang="en-US" baseline="0" dirty="0" smtClean="0"/>
              <a:t>James 1:2-3 – A Christian’s attitude should be to be happy about trials because they will test our faith and produce endurance.</a:t>
            </a:r>
          </a:p>
          <a:p>
            <a:r>
              <a:rPr lang="en-US" baseline="0" dirty="0" smtClean="0"/>
              <a:t>I Peter 1:7 – Rejoice in trials because we need it will help strengthen our faith and build character.</a:t>
            </a:r>
          </a:p>
          <a:p>
            <a:r>
              <a:rPr lang="en-US" baseline="0" dirty="0" smtClean="0"/>
              <a:t>II Tim. 1:3 – </a:t>
            </a:r>
          </a:p>
          <a:p>
            <a:r>
              <a:rPr lang="en-US" baseline="0" dirty="0" smtClean="0"/>
              <a:t>II Pet. 1:5-11 – Not only purity, but all these attributes need to be added to our lives to be pleasing to God.</a:t>
            </a:r>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11</a:t>
            </a:fld>
            <a:endParaRPr lang="en-US" dirty="0"/>
          </a:p>
        </p:txBody>
      </p:sp>
    </p:spTree>
    <p:extLst>
      <p:ext uri="{BB962C8B-B14F-4D97-AF65-F5344CB8AC3E}">
        <p14:creationId xmlns:p14="http://schemas.microsoft.com/office/powerpoint/2010/main" val="1900952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Pet. 2:12 – Throughout our way of life</a:t>
            </a:r>
            <a:r>
              <a:rPr lang="en-US" baseline="0" dirty="0" smtClean="0"/>
              <a:t> we need to live with good </a:t>
            </a:r>
            <a:r>
              <a:rPr lang="en-US" baseline="0" dirty="0" err="1" smtClean="0"/>
              <a:t>behvior</a:t>
            </a:r>
            <a:r>
              <a:rPr lang="en-US" baseline="0" dirty="0" smtClean="0"/>
              <a:t> and conduct in order for people not to be able to speak ill about us in our lives</a:t>
            </a:r>
          </a:p>
          <a:p>
            <a:r>
              <a:rPr lang="en-US" baseline="0" dirty="0" smtClean="0"/>
              <a:t>I Pet. 3:1-5 – Wives are an influence over their husbands based on their conduct and this can hopefully convert them</a:t>
            </a:r>
          </a:p>
          <a:p>
            <a:r>
              <a:rPr lang="en-US" baseline="0" dirty="0" smtClean="0"/>
              <a:t>Phil 2:14-16 – Be the example of living the right way and the light way so people cannot see Christ through us</a:t>
            </a:r>
          </a:p>
          <a:p>
            <a:r>
              <a:rPr lang="en-US" baseline="0" dirty="0" smtClean="0"/>
              <a:t>I Tim. 4:12 – Paul is telling Timothy that even the youth can be an example.  Younger women’s examples are important and influence others.</a:t>
            </a:r>
          </a:p>
          <a:p>
            <a:endParaRPr lang="en-US" dirty="0"/>
          </a:p>
        </p:txBody>
      </p:sp>
      <p:sp>
        <p:nvSpPr>
          <p:cNvPr id="4" name="Slide Number Placeholder 3"/>
          <p:cNvSpPr>
            <a:spLocks noGrp="1"/>
          </p:cNvSpPr>
          <p:nvPr>
            <p:ph type="sldNum" sz="quarter" idx="10"/>
          </p:nvPr>
        </p:nvSpPr>
        <p:spPr/>
        <p:txBody>
          <a:bodyPr/>
          <a:lstStyle/>
          <a:p>
            <a:fld id="{A6C9C596-3723-42CC-850E-C0718CB8D7F7}" type="slidenum">
              <a:rPr lang="en-US" smtClean="0"/>
              <a:t>14</a:t>
            </a:fld>
            <a:endParaRPr lang="en-US" dirty="0"/>
          </a:p>
        </p:txBody>
      </p:sp>
    </p:spTree>
    <p:extLst>
      <p:ext uri="{BB962C8B-B14F-4D97-AF65-F5344CB8AC3E}">
        <p14:creationId xmlns:p14="http://schemas.microsoft.com/office/powerpoint/2010/main" val="3824408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04D27DAA-FEAE-4D6F-8EBC-D04184A1335B}" type="datetime1">
              <a:rPr lang="en-US" smtClean="0"/>
              <a:t>9/14/2013</a:t>
            </a:fld>
            <a:endParaRPr lang="en-US" dirty="0"/>
          </a:p>
        </p:txBody>
      </p:sp>
      <p:sp>
        <p:nvSpPr>
          <p:cNvPr id="23" name="Slide Number Placeholder 22"/>
          <p:cNvSpPr>
            <a:spLocks noGrp="1"/>
          </p:cNvSpPr>
          <p:nvPr>
            <p:ph type="sldNum" sz="quarter" idx="11"/>
          </p:nvPr>
        </p:nvSpPr>
        <p:spPr/>
        <p:txBody>
          <a:bodyPr/>
          <a:lstStyle/>
          <a:p>
            <a:fld id="{0464C02F-EDDA-42B8-861B-E6841FA8B812}"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5CD58-6910-4A33-B4B3-0E35F96DCC74}" type="datetime1">
              <a:rPr lang="en-US" smtClean="0"/>
              <a:t>9/14/2013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4C02F-EDDA-42B8-861B-E6841FA8B81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3D805-9491-4D76-963C-52C1FB3F63B1}" type="datetime1">
              <a:rPr lang="en-US" smtClean="0"/>
              <a:t>9/14/2013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64C02F-EDDA-42B8-861B-E6841FA8B81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6A5A7DCF-DABB-45D9-960A-9F3E32FA7315}" type="datetime1">
              <a:rPr lang="en-US" smtClean="0"/>
              <a:t>9/14/2013</a:t>
            </a:fld>
            <a:endParaRPr lang="en-US" dirty="0"/>
          </a:p>
        </p:txBody>
      </p:sp>
      <p:sp>
        <p:nvSpPr>
          <p:cNvPr id="19" name="Slide Number Placeholder 18"/>
          <p:cNvSpPr>
            <a:spLocks noGrp="1"/>
          </p:cNvSpPr>
          <p:nvPr>
            <p:ph type="sldNum" sz="quarter" idx="15"/>
          </p:nvPr>
        </p:nvSpPr>
        <p:spPr/>
        <p:txBody>
          <a:bodyPr/>
          <a:lstStyle/>
          <a:p>
            <a:fld id="{0464C02F-EDDA-42B8-861B-E6841FA8B812}"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C0AAE324-D9F9-4A00-8FB6-307D62725719}" type="datetime1">
              <a:rPr lang="en-US" smtClean="0"/>
              <a:t>9/14/2013</a:t>
            </a:fld>
            <a:endParaRPr lang="en-US" dirty="0"/>
          </a:p>
        </p:txBody>
      </p:sp>
      <p:sp>
        <p:nvSpPr>
          <p:cNvPr id="20" name="Slide Number Placeholder 19"/>
          <p:cNvSpPr>
            <a:spLocks noGrp="1"/>
          </p:cNvSpPr>
          <p:nvPr>
            <p:ph type="sldNum" sz="quarter" idx="11"/>
          </p:nvPr>
        </p:nvSpPr>
        <p:spPr/>
        <p:txBody>
          <a:bodyPr/>
          <a:lstStyle/>
          <a:p>
            <a:fld id="{0464C02F-EDDA-42B8-861B-E6841FA8B812}"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7418F69-C7B1-4C92-9731-EE22B524BFDD}" type="datetime1">
              <a:rPr lang="en-US" smtClean="0"/>
              <a:t>9/14/2013</a:t>
            </a:fld>
            <a:endParaRPr lang="en-US" dirty="0"/>
          </a:p>
        </p:txBody>
      </p:sp>
      <p:sp>
        <p:nvSpPr>
          <p:cNvPr id="25" name="Slide Number Placeholder 24"/>
          <p:cNvSpPr>
            <a:spLocks noGrp="1"/>
          </p:cNvSpPr>
          <p:nvPr>
            <p:ph type="sldNum" sz="quarter" idx="16"/>
          </p:nvPr>
        </p:nvSpPr>
        <p:spPr/>
        <p:txBody>
          <a:bodyPr/>
          <a:lstStyle/>
          <a:p>
            <a:fld id="{0464C02F-EDDA-42B8-861B-E6841FA8B812}" type="slidenum">
              <a:rPr lang="en-US" smtClean="0"/>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659B656F-73E6-47D2-8F7B-2B97EB3F75A7}" type="datetime1">
              <a:rPr lang="en-US" smtClean="0"/>
              <a:t>9/14/2013</a:t>
            </a:fld>
            <a:endParaRPr lang="en-US" dirty="0"/>
          </a:p>
        </p:txBody>
      </p:sp>
      <p:sp>
        <p:nvSpPr>
          <p:cNvPr id="24" name="Slide Number Placeholder 23"/>
          <p:cNvSpPr>
            <a:spLocks noGrp="1"/>
          </p:cNvSpPr>
          <p:nvPr>
            <p:ph type="sldNum" sz="quarter" idx="17"/>
          </p:nvPr>
        </p:nvSpPr>
        <p:spPr/>
        <p:txBody>
          <a:bodyPr/>
          <a:lstStyle/>
          <a:p>
            <a:fld id="{0464C02F-EDDA-42B8-861B-E6841FA8B812}" type="slidenum">
              <a:rPr lang="en-US" smtClean="0"/>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04D2505D-67A6-4E05-8246-4DE3E6F32FED}" type="datetime1">
              <a:rPr lang="en-US" smtClean="0"/>
              <a:t>9/14/2013</a:t>
            </a:fld>
            <a:endParaRPr lang="en-US" dirty="0"/>
          </a:p>
        </p:txBody>
      </p:sp>
      <p:sp>
        <p:nvSpPr>
          <p:cNvPr id="14" name="Slide Number Placeholder 13"/>
          <p:cNvSpPr>
            <a:spLocks noGrp="1"/>
          </p:cNvSpPr>
          <p:nvPr>
            <p:ph type="sldNum" sz="quarter" idx="11"/>
          </p:nvPr>
        </p:nvSpPr>
        <p:spPr/>
        <p:txBody>
          <a:bodyPr/>
          <a:lstStyle/>
          <a:p>
            <a:fld id="{0464C02F-EDDA-42B8-861B-E6841FA8B812}"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96C035CF-B17D-4FB9-A056-77C3B02F6B8E}" type="datetime1">
              <a:rPr lang="en-US" smtClean="0"/>
              <a:t>9/14/2013</a:t>
            </a:fld>
            <a:endParaRPr lang="en-US" dirty="0"/>
          </a:p>
        </p:txBody>
      </p:sp>
      <p:sp>
        <p:nvSpPr>
          <p:cNvPr id="12" name="Slide Number Placeholder 11"/>
          <p:cNvSpPr>
            <a:spLocks noGrp="1"/>
          </p:cNvSpPr>
          <p:nvPr>
            <p:ph type="sldNum" sz="quarter" idx="11"/>
          </p:nvPr>
        </p:nvSpPr>
        <p:spPr/>
        <p:txBody>
          <a:bodyPr/>
          <a:lstStyle/>
          <a:p>
            <a:fld id="{0464C02F-EDDA-42B8-861B-E6841FA8B812}" type="slidenum">
              <a:rPr lang="en-US" smtClean="0"/>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186C0D4-9C49-4486-AF63-DE587637DC08}" type="datetime1">
              <a:rPr lang="en-US" smtClean="0"/>
              <a:t>9/14/2013</a:t>
            </a:fld>
            <a:endParaRPr lang="en-US" dirty="0"/>
          </a:p>
        </p:txBody>
      </p:sp>
      <p:sp>
        <p:nvSpPr>
          <p:cNvPr id="18" name="Slide Number Placeholder 17"/>
          <p:cNvSpPr>
            <a:spLocks noGrp="1"/>
          </p:cNvSpPr>
          <p:nvPr>
            <p:ph type="sldNum" sz="quarter" idx="16"/>
          </p:nvPr>
        </p:nvSpPr>
        <p:spPr/>
        <p:txBody>
          <a:bodyPr/>
          <a:lstStyle/>
          <a:p>
            <a:fld id="{0464C02F-EDDA-42B8-861B-E6841FA8B812}" type="slidenum">
              <a:rPr lang="en-US" smtClean="0"/>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519B9A9-457A-41AE-A32F-2DCB993F3E68}" type="datetime1">
              <a:rPr lang="en-US" smtClean="0"/>
              <a:t>9/14/2013</a:t>
            </a:fld>
            <a:endParaRPr lang="en-US" dirty="0"/>
          </a:p>
        </p:txBody>
      </p:sp>
      <p:sp>
        <p:nvSpPr>
          <p:cNvPr id="20" name="Slide Number Placeholder 19"/>
          <p:cNvSpPr>
            <a:spLocks noGrp="1"/>
          </p:cNvSpPr>
          <p:nvPr>
            <p:ph type="sldNum" sz="quarter" idx="15"/>
          </p:nvPr>
        </p:nvSpPr>
        <p:spPr/>
        <p:txBody>
          <a:bodyPr/>
          <a:lstStyle/>
          <a:p>
            <a:fld id="{0464C02F-EDDA-42B8-861B-E6841FA8B812}"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818FDF65-3E9F-4FEE-8888-9296A93B90B6}" type="datetime1">
              <a:rPr lang="en-US" smtClean="0"/>
              <a:t>9/14/2013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464C02F-EDDA-42B8-861B-E6841FA8B81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Titus 2:3-5</a:t>
            </a:r>
          </a:p>
        </p:txBody>
      </p:sp>
      <p:sp>
        <p:nvSpPr>
          <p:cNvPr id="2" name="Title 1"/>
          <p:cNvSpPr>
            <a:spLocks noGrp="1"/>
          </p:cNvSpPr>
          <p:nvPr>
            <p:ph type="title"/>
          </p:nvPr>
        </p:nvSpPr>
        <p:spPr/>
        <p:txBody>
          <a:bodyPr/>
          <a:lstStyle/>
          <a:p>
            <a:r>
              <a:rPr lang="en-US" dirty="0" smtClean="0"/>
              <a:t>The Titus 2 Woman:  Purity</a:t>
            </a:r>
            <a:endParaRPr lang="en-US" dirty="0"/>
          </a:p>
        </p:txBody>
      </p:sp>
      <p:pic>
        <p:nvPicPr>
          <p:cNvPr id="1029"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76013"/>
            <a:ext cx="3124200" cy="20819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1632" y="4780929"/>
            <a:ext cx="3124200" cy="20819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4776012"/>
            <a:ext cx="3124200" cy="208198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1"/>
          </p:nvPr>
        </p:nvSpPr>
        <p:spPr/>
        <p:txBody>
          <a:bodyPr/>
          <a:lstStyle/>
          <a:p>
            <a:fld id="{0464C02F-EDDA-42B8-861B-E6841FA8B812}" type="slidenum">
              <a:rPr lang="en-US" smtClean="0"/>
              <a:t>1</a:t>
            </a:fld>
            <a:endParaRPr lang="en-US" dirty="0"/>
          </a:p>
        </p:txBody>
      </p:sp>
    </p:spTree>
    <p:extLst>
      <p:ext uri="{BB962C8B-B14F-4D97-AF65-F5344CB8AC3E}">
        <p14:creationId xmlns:p14="http://schemas.microsoft.com/office/powerpoint/2010/main" val="2735130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464C02F-EDDA-42B8-861B-E6841FA8B812}" type="slidenum">
              <a:rPr lang="en-US" smtClean="0"/>
              <a:t>10</a:t>
            </a:fld>
            <a:endParaRPr lang="en-US" dirty="0"/>
          </a:p>
        </p:txBody>
      </p:sp>
      <p:sp>
        <p:nvSpPr>
          <p:cNvPr id="4" name="Title 3"/>
          <p:cNvSpPr>
            <a:spLocks noGrp="1"/>
          </p:cNvSpPr>
          <p:nvPr>
            <p:ph type="title"/>
          </p:nvPr>
        </p:nvSpPr>
        <p:spPr/>
        <p:txBody>
          <a:bodyPr/>
          <a:lstStyle/>
          <a:p>
            <a:r>
              <a:rPr lang="en-US" dirty="0" smtClean="0"/>
              <a:t>Pure Faith &amp; Prayer</a:t>
            </a:r>
            <a:endParaRPr lang="en-US" dirty="0"/>
          </a:p>
        </p:txBody>
      </p:sp>
      <p:pic>
        <p:nvPicPr>
          <p:cNvPr id="5"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289"/>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9663"/>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owner\AppData\Local\Microsoft\Windows\Temporary Internet Files\Content.IE5\NWVIV7YD\MP9004252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663"/>
            <a:ext cx="3043084" cy="1777306"/>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1"/>
          <p:cNvSpPr>
            <a:spLocks noGrp="1"/>
          </p:cNvSpPr>
          <p:nvPr>
            <p:ph type="subTitle" idx="1"/>
          </p:nvPr>
        </p:nvSpPr>
        <p:spPr>
          <a:xfrm>
            <a:off x="352426" y="4003302"/>
            <a:ext cx="4572000" cy="1178298"/>
          </a:xfrm>
        </p:spPr>
        <p:txBody>
          <a:bodyPr/>
          <a:lstStyle/>
          <a:p>
            <a:r>
              <a:rPr lang="en-US" dirty="0" smtClean="0"/>
              <a:t>“In this way they will train the younger women…” Titus 2:4</a:t>
            </a:r>
            <a:endParaRPr lang="en-US" dirty="0"/>
          </a:p>
        </p:txBody>
      </p:sp>
    </p:spTree>
    <p:extLst>
      <p:ext uri="{BB962C8B-B14F-4D97-AF65-F5344CB8AC3E}">
        <p14:creationId xmlns:p14="http://schemas.microsoft.com/office/powerpoint/2010/main" val="985580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63804"/>
            <a:ext cx="8458200" cy="5562601"/>
          </a:xfrm>
        </p:spPr>
        <p:txBody>
          <a:bodyPr>
            <a:noAutofit/>
          </a:bodyPr>
          <a:lstStyle/>
          <a:p>
            <a:pPr marL="457200" indent="-457200">
              <a:buClr>
                <a:schemeClr val="tx1"/>
              </a:buClr>
              <a:buFont typeface="Wingdings" panose="05000000000000000000" pitchFamily="2" charset="2"/>
              <a:buChar char="v"/>
            </a:pPr>
            <a:r>
              <a:rPr lang="en-US" sz="3000" b="1" dirty="0"/>
              <a:t>Challenges in life that build </a:t>
            </a:r>
            <a:r>
              <a:rPr lang="en-US" sz="3000" b="1" dirty="0" smtClean="0"/>
              <a:t>faith</a:t>
            </a:r>
          </a:p>
          <a:p>
            <a:pPr marL="801688" lvl="2" indent="-457200">
              <a:buClr>
                <a:schemeClr val="tx1"/>
              </a:buClr>
              <a:buFont typeface="Wingdings" panose="05000000000000000000" pitchFamily="2" charset="2"/>
              <a:buChar char="v"/>
            </a:pPr>
            <a:r>
              <a:rPr lang="en-US" sz="2400" dirty="0" smtClean="0"/>
              <a:t>Faith </a:t>
            </a:r>
            <a:r>
              <a:rPr lang="en-US" sz="2400" dirty="0"/>
              <a:t>of Job (Job </a:t>
            </a:r>
            <a:r>
              <a:rPr lang="en-US" sz="2400" dirty="0" smtClean="0"/>
              <a:t>23:10)</a:t>
            </a:r>
          </a:p>
          <a:p>
            <a:pPr marL="801688" lvl="2" indent="-457200">
              <a:buClr>
                <a:schemeClr val="tx1"/>
              </a:buClr>
              <a:buFont typeface="Wingdings" panose="05000000000000000000" pitchFamily="2" charset="2"/>
              <a:buChar char="v"/>
            </a:pPr>
            <a:r>
              <a:rPr lang="en-US" sz="2600" dirty="0" smtClean="0"/>
              <a:t>Prayers </a:t>
            </a:r>
            <a:r>
              <a:rPr lang="en-US" sz="2600" dirty="0"/>
              <a:t>of Job (Job </a:t>
            </a:r>
            <a:r>
              <a:rPr lang="en-US" sz="2600" dirty="0" smtClean="0"/>
              <a:t>16:17)</a:t>
            </a:r>
          </a:p>
          <a:p>
            <a:pPr marL="801688" lvl="2" indent="-457200">
              <a:buClr>
                <a:schemeClr val="tx1"/>
              </a:buClr>
              <a:buFont typeface="Wingdings" panose="05000000000000000000" pitchFamily="2" charset="2"/>
              <a:buChar char="v"/>
            </a:pPr>
            <a:r>
              <a:rPr lang="en-US" sz="2600" dirty="0" smtClean="0"/>
              <a:t>Joy </a:t>
            </a:r>
            <a:r>
              <a:rPr lang="en-US" sz="2600" dirty="0"/>
              <a:t>in trials (James </a:t>
            </a:r>
            <a:r>
              <a:rPr lang="en-US" sz="2600" dirty="0" smtClean="0"/>
              <a:t>1:2,3)</a:t>
            </a:r>
          </a:p>
          <a:p>
            <a:pPr marL="801688" lvl="2" indent="-457200">
              <a:buClr>
                <a:schemeClr val="tx1"/>
              </a:buClr>
              <a:buFont typeface="Wingdings" panose="05000000000000000000" pitchFamily="2" charset="2"/>
              <a:buChar char="v"/>
            </a:pPr>
            <a:r>
              <a:rPr lang="en-US" sz="2600" dirty="0" smtClean="0"/>
              <a:t>Building </a:t>
            </a:r>
            <a:r>
              <a:rPr lang="en-US" sz="2600" dirty="0"/>
              <a:t>character (I Peter 1:7)</a:t>
            </a:r>
          </a:p>
          <a:p>
            <a:pPr marL="457200" indent="-457200">
              <a:buClr>
                <a:schemeClr val="tx1"/>
              </a:buClr>
              <a:buFont typeface="Wingdings" panose="05000000000000000000" pitchFamily="2" charset="2"/>
              <a:buChar char="v"/>
            </a:pPr>
            <a:r>
              <a:rPr lang="en-US" sz="3000" b="1" dirty="0"/>
              <a:t>Conditions for acceptable </a:t>
            </a:r>
            <a:r>
              <a:rPr lang="en-US" sz="3000" b="1" dirty="0" smtClean="0"/>
              <a:t>prayer</a:t>
            </a:r>
          </a:p>
          <a:p>
            <a:pPr marL="801688" lvl="2" indent="-457200">
              <a:buClr>
                <a:schemeClr val="tx1"/>
              </a:buClr>
              <a:buFont typeface="Wingdings" panose="05000000000000000000" pitchFamily="2" charset="2"/>
              <a:buChar char="v"/>
            </a:pPr>
            <a:r>
              <a:rPr lang="en-US" sz="2400" dirty="0" smtClean="0"/>
              <a:t>Thanking </a:t>
            </a:r>
            <a:r>
              <a:rPr lang="en-US" sz="2400" dirty="0"/>
              <a:t>God for ability to pray for others (II Tim. </a:t>
            </a:r>
            <a:r>
              <a:rPr lang="en-US" sz="2400" dirty="0" smtClean="0"/>
              <a:t>1:3)</a:t>
            </a:r>
          </a:p>
          <a:p>
            <a:pPr marL="801688" lvl="2" indent="-457200">
              <a:buClr>
                <a:schemeClr val="tx1"/>
              </a:buClr>
              <a:buFont typeface="Wingdings" panose="05000000000000000000" pitchFamily="2" charset="2"/>
              <a:buChar char="v"/>
            </a:pPr>
            <a:r>
              <a:rPr lang="en-US" sz="2600" dirty="0" smtClean="0"/>
              <a:t>Effectual </a:t>
            </a:r>
            <a:r>
              <a:rPr lang="en-US" sz="2600" dirty="0"/>
              <a:t>fervent prayer (James 5:16</a:t>
            </a:r>
            <a:r>
              <a:rPr lang="en-US" sz="2600" dirty="0" smtClean="0"/>
              <a:t>)</a:t>
            </a:r>
          </a:p>
          <a:p>
            <a:pPr marL="457200" indent="-457200">
              <a:buClr>
                <a:schemeClr val="tx1"/>
              </a:buClr>
              <a:buFont typeface="Wingdings" panose="05000000000000000000" pitchFamily="2" charset="2"/>
              <a:buChar char="v"/>
            </a:pPr>
            <a:r>
              <a:rPr lang="en-US" sz="3000" dirty="0"/>
              <a:t>Instruction on what we should add to our faith</a:t>
            </a:r>
          </a:p>
          <a:p>
            <a:pPr marL="687388" lvl="2" indent="-342900">
              <a:buClr>
                <a:schemeClr val="tx1"/>
              </a:buClr>
              <a:buFont typeface="Wingdings" panose="05000000000000000000" pitchFamily="2" charset="2"/>
              <a:buChar char="v"/>
            </a:pPr>
            <a:r>
              <a:rPr lang="en-US" sz="2400" dirty="0"/>
              <a:t>Virtue, knowledge, temperance, patience, Godliness, brotherly kindness, charity (II Pet. 1:5-11)</a:t>
            </a:r>
          </a:p>
          <a:p>
            <a:pPr marL="801688" lvl="2" indent="-457200">
              <a:buClr>
                <a:schemeClr val="tx1"/>
              </a:buClr>
              <a:buFont typeface="Wingdings" panose="05000000000000000000" pitchFamily="2" charset="2"/>
              <a:buChar char="v"/>
            </a:pPr>
            <a:endParaRPr lang="en-US" sz="2600" dirty="0"/>
          </a:p>
          <a:p>
            <a:pPr lvl="2">
              <a:buFont typeface="Wingdings" panose="05000000000000000000" pitchFamily="2" charset="2"/>
              <a:buChar char="v"/>
            </a:pPr>
            <a:endParaRPr lang="en-US" sz="3000" dirty="0"/>
          </a:p>
          <a:p>
            <a:endParaRPr lang="en-US" sz="3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Pure </a:t>
            </a:r>
            <a:r>
              <a:rPr lang="en-US" dirty="0" smtClean="0"/>
              <a:t>Faith and Prayer</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11</a:t>
            </a:fld>
            <a:endParaRPr lang="en-US" dirty="0"/>
          </a:p>
        </p:txBody>
      </p:sp>
    </p:spTree>
    <p:extLst>
      <p:ext uri="{BB962C8B-B14F-4D97-AF65-F5344CB8AC3E}">
        <p14:creationId xmlns:p14="http://schemas.microsoft.com/office/powerpoint/2010/main" val="16277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447800"/>
            <a:ext cx="8000999" cy="5562601"/>
          </a:xfrm>
        </p:spPr>
        <p:txBody>
          <a:bodyPr>
            <a:noAutofit/>
          </a:bodyPr>
          <a:lstStyle/>
          <a:p>
            <a:pPr>
              <a:buClr>
                <a:schemeClr val="tx1"/>
              </a:buClr>
            </a:pPr>
            <a:r>
              <a:rPr lang="en-US" sz="3000" b="1" dirty="0" smtClean="0"/>
              <a:t>Reflection</a:t>
            </a:r>
          </a:p>
          <a:p>
            <a:pPr marL="457200" indent="-457200">
              <a:buClr>
                <a:schemeClr val="tx1"/>
              </a:buClr>
              <a:buFont typeface="Wingdings" panose="05000000000000000000" pitchFamily="2" charset="2"/>
              <a:buChar char="v"/>
            </a:pPr>
            <a:r>
              <a:rPr lang="en-US" sz="3000" dirty="0" smtClean="0"/>
              <a:t>What </a:t>
            </a:r>
            <a:r>
              <a:rPr lang="en-US" sz="3000" dirty="0"/>
              <a:t>are some of the trials that we face in our daily life that will challenge our </a:t>
            </a:r>
            <a:r>
              <a:rPr lang="en-US" sz="3000" dirty="0" smtClean="0"/>
              <a:t>faith?</a:t>
            </a:r>
          </a:p>
          <a:p>
            <a:pPr marL="801688" lvl="2" indent="-457200">
              <a:buClr>
                <a:schemeClr val="tx1"/>
              </a:buClr>
              <a:buFont typeface="Wingdings" panose="05000000000000000000" pitchFamily="2" charset="2"/>
              <a:buChar char="v"/>
            </a:pPr>
            <a:r>
              <a:rPr lang="en-US" sz="2400" dirty="0" smtClean="0"/>
              <a:t>Impatience</a:t>
            </a:r>
            <a:endParaRPr lang="en-US" sz="2400" dirty="0"/>
          </a:p>
          <a:p>
            <a:pPr marL="801688" lvl="2" indent="-457200">
              <a:buClr>
                <a:schemeClr val="tx1"/>
              </a:buClr>
              <a:buFont typeface="Wingdings" panose="05000000000000000000" pitchFamily="2" charset="2"/>
              <a:buChar char="v"/>
            </a:pPr>
            <a:r>
              <a:rPr lang="en-US" sz="2400" dirty="0"/>
              <a:t>Finances</a:t>
            </a:r>
          </a:p>
          <a:p>
            <a:pPr marL="801688" lvl="2" indent="-457200">
              <a:buClr>
                <a:schemeClr val="tx1"/>
              </a:buClr>
              <a:buFont typeface="Wingdings" panose="05000000000000000000" pitchFamily="2" charset="2"/>
              <a:buChar char="v"/>
            </a:pPr>
            <a:r>
              <a:rPr lang="en-US" sz="2400" dirty="0"/>
              <a:t>Peer pressure</a:t>
            </a:r>
          </a:p>
          <a:p>
            <a:pPr marL="801688" lvl="2" indent="-457200">
              <a:buClr>
                <a:schemeClr val="tx1"/>
              </a:buClr>
              <a:buFont typeface="Wingdings" panose="05000000000000000000" pitchFamily="2" charset="2"/>
              <a:buChar char="v"/>
            </a:pPr>
            <a:r>
              <a:rPr lang="en-US" sz="2400" dirty="0"/>
              <a:t>Time and priorities</a:t>
            </a:r>
          </a:p>
          <a:p>
            <a:pPr marL="457200" indent="-457200">
              <a:buClr>
                <a:schemeClr val="tx1"/>
              </a:buClr>
              <a:buFont typeface="Wingdings" panose="05000000000000000000" pitchFamily="2" charset="2"/>
              <a:buChar char="v"/>
            </a:pPr>
            <a:r>
              <a:rPr lang="en-US" sz="3000" dirty="0"/>
              <a:t>What are some things for which we should pray?</a:t>
            </a:r>
          </a:p>
          <a:p>
            <a:pPr lvl="2">
              <a:buFont typeface="Wingdings" panose="05000000000000000000" pitchFamily="2" charset="2"/>
              <a:buChar char="v"/>
            </a:pPr>
            <a:endParaRPr lang="en-US" sz="3000" dirty="0"/>
          </a:p>
          <a:p>
            <a:endParaRPr lang="en-US" sz="3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Pure </a:t>
            </a:r>
            <a:r>
              <a:rPr lang="en-US" dirty="0" smtClean="0"/>
              <a:t>Faith and Prayer (con’t)</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12</a:t>
            </a:fld>
            <a:endParaRPr lang="en-US" dirty="0"/>
          </a:p>
        </p:txBody>
      </p:sp>
    </p:spTree>
    <p:extLst>
      <p:ext uri="{BB962C8B-B14F-4D97-AF65-F5344CB8AC3E}">
        <p14:creationId xmlns:p14="http://schemas.microsoft.com/office/powerpoint/2010/main" val="288237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464C02F-EDDA-42B8-861B-E6841FA8B812}" type="slidenum">
              <a:rPr lang="en-US" smtClean="0"/>
              <a:t>13</a:t>
            </a:fld>
            <a:endParaRPr lang="en-US" dirty="0"/>
          </a:p>
        </p:txBody>
      </p:sp>
      <p:sp>
        <p:nvSpPr>
          <p:cNvPr id="4" name="Title 3"/>
          <p:cNvSpPr>
            <a:spLocks noGrp="1"/>
          </p:cNvSpPr>
          <p:nvPr>
            <p:ph type="title"/>
          </p:nvPr>
        </p:nvSpPr>
        <p:spPr/>
        <p:txBody>
          <a:bodyPr/>
          <a:lstStyle/>
          <a:p>
            <a:r>
              <a:rPr lang="en-US" dirty="0" smtClean="0"/>
              <a:t>Pure Conduct</a:t>
            </a:r>
            <a:endParaRPr lang="en-US" dirty="0"/>
          </a:p>
        </p:txBody>
      </p:sp>
      <p:pic>
        <p:nvPicPr>
          <p:cNvPr id="5"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289"/>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9663"/>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owner\AppData\Local\Microsoft\Windows\Temporary Internet Files\Content.IE5\NWVIV7YD\MP9004252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663"/>
            <a:ext cx="3043084" cy="1777306"/>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1"/>
          <p:cNvSpPr>
            <a:spLocks noGrp="1"/>
          </p:cNvSpPr>
          <p:nvPr>
            <p:ph type="subTitle" idx="1"/>
          </p:nvPr>
        </p:nvSpPr>
        <p:spPr>
          <a:xfrm>
            <a:off x="352426" y="4003302"/>
            <a:ext cx="4572000" cy="1178298"/>
          </a:xfrm>
        </p:spPr>
        <p:txBody>
          <a:bodyPr/>
          <a:lstStyle/>
          <a:p>
            <a:r>
              <a:rPr lang="en-US" dirty="0" smtClean="0"/>
              <a:t>“In this way they will train the younger women…” Titus 2:4</a:t>
            </a:r>
            <a:endParaRPr lang="en-US" dirty="0"/>
          </a:p>
        </p:txBody>
      </p:sp>
    </p:spTree>
    <p:extLst>
      <p:ext uri="{BB962C8B-B14F-4D97-AF65-F5344CB8AC3E}">
        <p14:creationId xmlns:p14="http://schemas.microsoft.com/office/powerpoint/2010/main" val="3211249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275734"/>
            <a:ext cx="8458200" cy="5562601"/>
          </a:xfrm>
        </p:spPr>
        <p:txBody>
          <a:bodyPr>
            <a:noAutofit/>
          </a:bodyPr>
          <a:lstStyle/>
          <a:p>
            <a:pPr marL="457200" indent="-457200">
              <a:buClr>
                <a:schemeClr val="tx1"/>
              </a:buClr>
              <a:buFont typeface="Wingdings" panose="05000000000000000000" pitchFamily="2" charset="2"/>
              <a:buChar char="v"/>
            </a:pPr>
            <a:r>
              <a:rPr lang="en-US" sz="3000" b="1" dirty="0"/>
              <a:t>Must be a part of our daily lives</a:t>
            </a:r>
          </a:p>
          <a:p>
            <a:pPr marL="801688" lvl="2" indent="-457200">
              <a:buClr>
                <a:schemeClr val="tx1"/>
              </a:buClr>
              <a:buFont typeface="Wingdings" panose="05000000000000000000" pitchFamily="2" charset="2"/>
              <a:buChar char="v"/>
            </a:pPr>
            <a:r>
              <a:rPr lang="en-US" sz="2400" dirty="0"/>
              <a:t>Behavior or conversations (I Peter 2:12)</a:t>
            </a:r>
          </a:p>
          <a:p>
            <a:pPr marL="801688" lvl="2" indent="-457200">
              <a:buClr>
                <a:schemeClr val="tx1"/>
              </a:buClr>
              <a:buFont typeface="Wingdings" panose="05000000000000000000" pitchFamily="2" charset="2"/>
              <a:buChar char="v"/>
            </a:pPr>
            <a:r>
              <a:rPr lang="en-US" sz="2400" dirty="0"/>
              <a:t>Influence of wives (I Peter </a:t>
            </a:r>
            <a:r>
              <a:rPr lang="en-US" sz="2400" dirty="0" smtClean="0"/>
              <a:t>3:1-4)</a:t>
            </a:r>
          </a:p>
          <a:p>
            <a:pPr marL="801688" lvl="2" indent="-457200">
              <a:buClr>
                <a:schemeClr val="tx1"/>
              </a:buClr>
              <a:buFont typeface="Wingdings" panose="05000000000000000000" pitchFamily="2" charset="2"/>
              <a:buChar char="v"/>
            </a:pPr>
            <a:r>
              <a:rPr lang="en-US" sz="2400" dirty="0" smtClean="0"/>
              <a:t>Lights </a:t>
            </a:r>
            <a:r>
              <a:rPr lang="en-US" sz="2400" dirty="0"/>
              <a:t>of the world (Phil. </a:t>
            </a:r>
            <a:r>
              <a:rPr lang="en-US" sz="2400" dirty="0" smtClean="0"/>
              <a:t>2:14-16)</a:t>
            </a:r>
          </a:p>
          <a:p>
            <a:pPr marL="801688" lvl="2" indent="-457200">
              <a:buClr>
                <a:schemeClr val="tx1"/>
              </a:buClr>
              <a:buFont typeface="Wingdings" panose="05000000000000000000" pitchFamily="2" charset="2"/>
              <a:buChar char="v"/>
            </a:pPr>
            <a:r>
              <a:rPr lang="en-US" sz="2400" dirty="0" smtClean="0"/>
              <a:t>Examples </a:t>
            </a:r>
            <a:r>
              <a:rPr lang="en-US" sz="2400" dirty="0"/>
              <a:t>of youth (I Tim. 4:12)</a:t>
            </a:r>
          </a:p>
          <a:p>
            <a:pPr marL="457200" indent="-457200">
              <a:buClr>
                <a:schemeClr val="tx1"/>
              </a:buClr>
              <a:buFont typeface="Wingdings" panose="05000000000000000000" pitchFamily="2" charset="2"/>
              <a:buChar char="v"/>
            </a:pPr>
            <a:r>
              <a:rPr lang="en-US" sz="3000" b="1" dirty="0" smtClean="0"/>
              <a:t>Must work to keep </a:t>
            </a:r>
            <a:r>
              <a:rPr lang="en-US" sz="3000" b="1" dirty="0"/>
              <a:t>ourselves pure </a:t>
            </a:r>
            <a:r>
              <a:rPr lang="en-US" sz="3000" dirty="0"/>
              <a:t>(I Tim. </a:t>
            </a:r>
            <a:r>
              <a:rPr lang="en-US" sz="3000" dirty="0" smtClean="0"/>
              <a:t>5:22)</a:t>
            </a:r>
          </a:p>
          <a:p>
            <a:pPr marL="801688" lvl="2" indent="-457200">
              <a:buClr>
                <a:schemeClr val="tx1"/>
              </a:buClr>
              <a:buFont typeface="Wingdings" panose="05000000000000000000" pitchFamily="2" charset="2"/>
              <a:buChar char="v"/>
            </a:pPr>
            <a:r>
              <a:rPr lang="en-US" sz="2400" dirty="0" smtClean="0"/>
              <a:t>Rash </a:t>
            </a:r>
            <a:r>
              <a:rPr lang="en-US" sz="2400" dirty="0"/>
              <a:t>decisions can cause a person to partake in other’s </a:t>
            </a:r>
            <a:r>
              <a:rPr lang="en-US" sz="2400" dirty="0" smtClean="0"/>
              <a:t>sins</a:t>
            </a:r>
          </a:p>
          <a:p>
            <a:pPr marL="801688" lvl="2" indent="-457200">
              <a:buClr>
                <a:schemeClr val="tx1"/>
              </a:buClr>
              <a:buFont typeface="Wingdings" panose="05000000000000000000" pitchFamily="2" charset="2"/>
              <a:buChar char="v"/>
            </a:pPr>
            <a:r>
              <a:rPr lang="en-US" sz="2400" dirty="0" smtClean="0"/>
              <a:t>It </a:t>
            </a:r>
            <a:r>
              <a:rPr lang="en-US" sz="2400" dirty="0"/>
              <a:t>takes active work on our part to keep ourselves </a:t>
            </a:r>
            <a:r>
              <a:rPr lang="en-US" sz="2400" dirty="0" smtClean="0"/>
              <a:t>pure</a:t>
            </a:r>
          </a:p>
          <a:p>
            <a:pPr marL="801688" lvl="2" indent="-457200">
              <a:buClr>
                <a:schemeClr val="tx1"/>
              </a:buClr>
              <a:buFont typeface="Wingdings" panose="05000000000000000000" pitchFamily="2" charset="2"/>
              <a:buChar char="v"/>
            </a:pPr>
            <a:r>
              <a:rPr lang="en-US" sz="2400" dirty="0" smtClean="0"/>
              <a:t>God </a:t>
            </a:r>
            <a:r>
              <a:rPr lang="en-US" sz="2400" dirty="0"/>
              <a:t>provides an avenue through Christ for us to be pure</a:t>
            </a:r>
          </a:p>
          <a:p>
            <a:pPr lvl="2">
              <a:buFont typeface="Wingdings" panose="05000000000000000000" pitchFamily="2" charset="2"/>
              <a:buChar char="v"/>
            </a:pPr>
            <a:endParaRPr lang="en-US" sz="3000" dirty="0"/>
          </a:p>
          <a:p>
            <a:endParaRPr lang="en-US" sz="3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Pure </a:t>
            </a:r>
            <a:r>
              <a:rPr lang="en-US" dirty="0" smtClean="0"/>
              <a:t>Conduct</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14</a:t>
            </a:fld>
            <a:endParaRPr lang="en-US" dirty="0"/>
          </a:p>
        </p:txBody>
      </p:sp>
    </p:spTree>
    <p:extLst>
      <p:ext uri="{BB962C8B-B14F-4D97-AF65-F5344CB8AC3E}">
        <p14:creationId xmlns:p14="http://schemas.microsoft.com/office/powerpoint/2010/main" val="78965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0464C02F-EDDA-42B8-861B-E6841FA8B812}" type="slidenum">
              <a:rPr lang="en-US" smtClean="0"/>
              <a:t>15</a:t>
            </a:fld>
            <a:endParaRPr lang="en-US" dirty="0"/>
          </a:p>
        </p:txBody>
      </p:sp>
      <p:sp>
        <p:nvSpPr>
          <p:cNvPr id="4" name="Title 3"/>
          <p:cNvSpPr>
            <a:spLocks noGrp="1"/>
          </p:cNvSpPr>
          <p:nvPr>
            <p:ph type="title"/>
          </p:nvPr>
        </p:nvSpPr>
        <p:spPr/>
        <p:txBody>
          <a:bodyPr/>
          <a:lstStyle/>
          <a:p>
            <a:r>
              <a:rPr lang="en-US" dirty="0" smtClean="0"/>
              <a:t>Conclusion</a:t>
            </a:r>
            <a:endParaRPr lang="en-US" dirty="0"/>
          </a:p>
        </p:txBody>
      </p:sp>
      <p:pic>
        <p:nvPicPr>
          <p:cNvPr id="5"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289"/>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9663"/>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owner\AppData\Local\Microsoft\Windows\Temporary Internet Files\Content.IE5\NWVIV7YD\MP9004252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663"/>
            <a:ext cx="3043084" cy="1777306"/>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1"/>
          <p:cNvSpPr>
            <a:spLocks noGrp="1"/>
          </p:cNvSpPr>
          <p:nvPr>
            <p:ph type="subTitle" idx="1"/>
          </p:nvPr>
        </p:nvSpPr>
        <p:spPr>
          <a:xfrm>
            <a:off x="352426" y="4003302"/>
            <a:ext cx="4572000" cy="1178298"/>
          </a:xfrm>
        </p:spPr>
        <p:txBody>
          <a:bodyPr/>
          <a:lstStyle/>
          <a:p>
            <a:r>
              <a:rPr lang="en-US" dirty="0" smtClean="0"/>
              <a:t>“In this way they will train the younger women…” Titus 2:4</a:t>
            </a:r>
            <a:endParaRPr lang="en-US" dirty="0"/>
          </a:p>
        </p:txBody>
      </p:sp>
    </p:spTree>
    <p:extLst>
      <p:ext uri="{BB962C8B-B14F-4D97-AF65-F5344CB8AC3E}">
        <p14:creationId xmlns:p14="http://schemas.microsoft.com/office/powerpoint/2010/main" val="2379057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25113" cy="924475"/>
          </a:xfrm>
        </p:spPr>
        <p:txBody>
          <a:bodyPr>
            <a:normAutofit/>
          </a:bodyPr>
          <a:lstStyle/>
          <a:p>
            <a:r>
              <a:rPr lang="en-US" dirty="0" smtClean="0"/>
              <a:t>Conclusion</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16</a:t>
            </a:fld>
            <a:endParaRPr lang="en-US" dirty="0"/>
          </a:p>
        </p:txBody>
      </p:sp>
      <p:sp>
        <p:nvSpPr>
          <p:cNvPr id="7" name="Rectangle 6"/>
          <p:cNvSpPr/>
          <p:nvPr/>
        </p:nvSpPr>
        <p:spPr>
          <a:xfrm>
            <a:off x="685800" y="1312267"/>
            <a:ext cx="7848600" cy="3246658"/>
          </a:xfrm>
          <a:prstGeom prst="rect">
            <a:avLst/>
          </a:prstGeom>
        </p:spPr>
        <p:txBody>
          <a:bodyPr wrap="square">
            <a:spAutoFit/>
          </a:bodyPr>
          <a:lstStyle/>
          <a:p>
            <a:pPr marL="457200" indent="-457200">
              <a:lnSpc>
                <a:spcPct val="115000"/>
              </a:lnSpc>
              <a:buFont typeface="Wingdings" panose="05000000000000000000" pitchFamily="2" charset="2"/>
              <a:buChar char="v"/>
            </a:pPr>
            <a:r>
              <a:rPr lang="en-US" sz="3000" dirty="0">
                <a:ea typeface="Calibri"/>
                <a:cs typeface="Times New Roman"/>
              </a:rPr>
              <a:t>Being chaste or keeping oneself pure is done on a daily basis.  </a:t>
            </a:r>
            <a:endParaRPr lang="en-US" sz="3000" dirty="0" smtClean="0">
              <a:ea typeface="Calibri"/>
              <a:cs typeface="Times New Roman"/>
            </a:endParaRPr>
          </a:p>
          <a:p>
            <a:pPr marL="457200" indent="-457200">
              <a:lnSpc>
                <a:spcPct val="115000"/>
              </a:lnSpc>
              <a:buFont typeface="Wingdings" panose="05000000000000000000" pitchFamily="2" charset="2"/>
              <a:buChar char="v"/>
            </a:pPr>
            <a:r>
              <a:rPr lang="en-US" sz="3000" dirty="0" smtClean="0">
                <a:ea typeface="Calibri"/>
                <a:cs typeface="Times New Roman"/>
              </a:rPr>
              <a:t>The </a:t>
            </a:r>
            <a:r>
              <a:rPr lang="en-US" sz="3000" dirty="0">
                <a:ea typeface="Calibri"/>
                <a:cs typeface="Times New Roman"/>
              </a:rPr>
              <a:t>world should see a difference between us and them.  </a:t>
            </a:r>
            <a:endParaRPr lang="en-US" sz="3000" dirty="0" smtClean="0">
              <a:ea typeface="Calibri"/>
              <a:cs typeface="Times New Roman"/>
            </a:endParaRPr>
          </a:p>
          <a:p>
            <a:pPr marL="457200" indent="-457200">
              <a:lnSpc>
                <a:spcPct val="115000"/>
              </a:lnSpc>
              <a:buFont typeface="Wingdings" panose="05000000000000000000" pitchFamily="2" charset="2"/>
              <a:buChar char="v"/>
            </a:pPr>
            <a:r>
              <a:rPr lang="en-US" sz="3000" dirty="0" smtClean="0">
                <a:ea typeface="Calibri"/>
                <a:cs typeface="Times New Roman"/>
              </a:rPr>
              <a:t>Being </a:t>
            </a:r>
            <a:r>
              <a:rPr lang="en-US" sz="3000" dirty="0">
                <a:ea typeface="Calibri"/>
                <a:cs typeface="Times New Roman"/>
              </a:rPr>
              <a:t>chaste shows up in our conduct, which is a product of our heart (Matt. 15:18-19).  </a:t>
            </a:r>
            <a:endParaRPr lang="en-US" sz="3000" dirty="0" smtClean="0">
              <a:ea typeface="Calibri"/>
              <a:cs typeface="Times New Roman"/>
            </a:endParaRPr>
          </a:p>
        </p:txBody>
      </p:sp>
    </p:spTree>
    <p:extLst>
      <p:ext uri="{BB962C8B-B14F-4D97-AF65-F5344CB8AC3E}">
        <p14:creationId xmlns:p14="http://schemas.microsoft.com/office/powerpoint/2010/main" val="67081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25113" cy="924475"/>
          </a:xfrm>
        </p:spPr>
        <p:txBody>
          <a:bodyPr>
            <a:normAutofit/>
          </a:bodyPr>
          <a:lstStyle/>
          <a:p>
            <a:r>
              <a:rPr lang="en-US" dirty="0" smtClean="0"/>
              <a:t>Conclusion</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17</a:t>
            </a:fld>
            <a:endParaRPr lang="en-US" dirty="0"/>
          </a:p>
        </p:txBody>
      </p:sp>
      <p:sp>
        <p:nvSpPr>
          <p:cNvPr id="7" name="Rectangle 6"/>
          <p:cNvSpPr/>
          <p:nvPr/>
        </p:nvSpPr>
        <p:spPr>
          <a:xfrm>
            <a:off x="685800" y="1312267"/>
            <a:ext cx="7848600" cy="4839402"/>
          </a:xfrm>
          <a:prstGeom prst="rect">
            <a:avLst/>
          </a:prstGeom>
        </p:spPr>
        <p:txBody>
          <a:bodyPr wrap="square">
            <a:spAutoFit/>
          </a:bodyPr>
          <a:lstStyle/>
          <a:p>
            <a:pPr marL="457200" indent="-457200">
              <a:lnSpc>
                <a:spcPct val="115000"/>
              </a:lnSpc>
              <a:buFont typeface="Wingdings" panose="05000000000000000000" pitchFamily="2" charset="2"/>
              <a:buChar char="v"/>
            </a:pPr>
            <a:r>
              <a:rPr lang="en-US" sz="3000" dirty="0" smtClean="0">
                <a:ea typeface="Calibri"/>
                <a:cs typeface="Times New Roman"/>
              </a:rPr>
              <a:t>We </a:t>
            </a:r>
            <a:r>
              <a:rPr lang="en-US" sz="3000" dirty="0">
                <a:ea typeface="Calibri"/>
                <a:cs typeface="Times New Roman"/>
              </a:rPr>
              <a:t>must be presented as “a chaste virgin in Christ” (II Cor. 11:2).  </a:t>
            </a:r>
            <a:endParaRPr lang="en-US" sz="3000" dirty="0" smtClean="0">
              <a:ea typeface="Calibri"/>
              <a:cs typeface="Times New Roman"/>
            </a:endParaRPr>
          </a:p>
          <a:p>
            <a:pPr marL="457200" indent="-457200">
              <a:lnSpc>
                <a:spcPct val="115000"/>
              </a:lnSpc>
              <a:buFont typeface="Wingdings" panose="05000000000000000000" pitchFamily="2" charset="2"/>
              <a:buChar char="v"/>
            </a:pPr>
            <a:r>
              <a:rPr lang="en-US" sz="3000" dirty="0" smtClean="0">
                <a:ea typeface="Calibri"/>
                <a:cs typeface="Times New Roman"/>
              </a:rPr>
              <a:t>If </a:t>
            </a:r>
            <a:r>
              <a:rPr lang="en-US" sz="3000" dirty="0">
                <a:ea typeface="Calibri"/>
                <a:cs typeface="Times New Roman"/>
              </a:rPr>
              <a:t>we want to enter heaven, we must remember Revelation </a:t>
            </a:r>
            <a:r>
              <a:rPr lang="en-US" sz="3000" dirty="0" smtClean="0">
                <a:ea typeface="Calibri"/>
                <a:cs typeface="Times New Roman"/>
              </a:rPr>
              <a:t>21:27:</a:t>
            </a:r>
          </a:p>
          <a:p>
            <a:pPr lvl="1">
              <a:lnSpc>
                <a:spcPct val="115000"/>
              </a:lnSpc>
            </a:pPr>
            <a:r>
              <a:rPr lang="en-US" sz="3000" i="1" dirty="0" smtClean="0">
                <a:ea typeface="Calibri"/>
                <a:cs typeface="Times New Roman"/>
              </a:rPr>
              <a:t>“but </a:t>
            </a:r>
            <a:r>
              <a:rPr lang="en-US" sz="3000" i="1" dirty="0">
                <a:ea typeface="Calibri"/>
                <a:cs typeface="Times New Roman"/>
              </a:rPr>
              <a:t>nothing ritually unclean will ever enter into it, nor anyone who does what is detestable or practices falsehood, but only those whose names are written in the Lamb’s book of life.” </a:t>
            </a:r>
            <a:r>
              <a:rPr lang="en-US" sz="3000" dirty="0">
                <a:ea typeface="Calibri"/>
                <a:cs typeface="Times New Roman"/>
              </a:rPr>
              <a:t>[ESV]</a:t>
            </a:r>
            <a:endParaRPr lang="en-US" sz="3000" dirty="0">
              <a:effectLst/>
              <a:ea typeface="Calibri"/>
              <a:cs typeface="Times New Roman"/>
            </a:endParaRPr>
          </a:p>
        </p:txBody>
      </p:sp>
      <p:sp>
        <p:nvSpPr>
          <p:cNvPr id="3" name="TextBox 2"/>
          <p:cNvSpPr txBox="1"/>
          <p:nvPr/>
        </p:nvSpPr>
        <p:spPr>
          <a:xfrm>
            <a:off x="491613" y="6315115"/>
            <a:ext cx="8001000" cy="523220"/>
          </a:xfrm>
          <a:prstGeom prst="rect">
            <a:avLst/>
          </a:prstGeom>
          <a:noFill/>
        </p:spPr>
        <p:txBody>
          <a:bodyPr wrap="square" rtlCol="0">
            <a:spAutoFit/>
          </a:bodyPr>
          <a:lstStyle/>
          <a:p>
            <a:r>
              <a:rPr lang="en-US" sz="1400" i="1" dirty="0"/>
              <a:t>Portions of this lesson were adapted from:  Edward, Melba (2011) Older Women Admonish the Young Women, Guardian of Truth Foundation</a:t>
            </a:r>
            <a:endParaRPr lang="en-US" sz="1400" dirty="0"/>
          </a:p>
        </p:txBody>
      </p:sp>
    </p:spTree>
    <p:extLst>
      <p:ext uri="{BB962C8B-B14F-4D97-AF65-F5344CB8AC3E}">
        <p14:creationId xmlns:p14="http://schemas.microsoft.com/office/powerpoint/2010/main" val="4868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Titus 2:3-5</a:t>
            </a:r>
          </a:p>
        </p:txBody>
      </p:sp>
      <p:sp>
        <p:nvSpPr>
          <p:cNvPr id="3" name="Text Placeholder 2"/>
          <p:cNvSpPr>
            <a:spLocks noGrp="1"/>
          </p:cNvSpPr>
          <p:nvPr>
            <p:ph type="body" sz="half" idx="2"/>
          </p:nvPr>
        </p:nvSpPr>
        <p:spPr/>
        <p:txBody>
          <a:bodyPr/>
          <a:lstStyle/>
          <a:p>
            <a:r>
              <a:rPr lang="en-US" dirty="0"/>
              <a:t>“That aged women likewise be reverent in behavior, not slanderers or slaves to much wine.  They are to teach what is good, and so train the young women to love their husbands and children, to be self-controlled, </a:t>
            </a:r>
            <a:r>
              <a:rPr lang="en-US" sz="2200" b="1" dirty="0"/>
              <a:t>pure</a:t>
            </a:r>
            <a:r>
              <a:rPr lang="en-US" dirty="0"/>
              <a:t>, working at home, kind, and submissive to their own husbands, that the word of God may not be reviled.” [ESV]</a:t>
            </a:r>
          </a:p>
          <a:p>
            <a:endParaRPr lang="en-US" dirty="0"/>
          </a:p>
        </p:txBody>
      </p:sp>
      <p:pic>
        <p:nvPicPr>
          <p:cNvPr id="13" name="Picture 5" descr="C:\Users\owner\AppData\Local\Microsoft\Windows\Temporary Internet Files\Content.IE5\NWVIV7YD\MP9004252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0999" y="1524000"/>
            <a:ext cx="4630961" cy="3352800"/>
          </a:xfrm>
          <a:prstGeom prst="rect">
            <a:avLst/>
          </a:prstGeom>
          <a:noFill/>
          <a:ln w="38100" cmpd="sng">
            <a:solidFill>
              <a:schemeClr val="tx1"/>
            </a:solidFill>
          </a:ln>
          <a:extLst>
            <a:ext uri="{909E8E84-426E-40DD-AFC4-6F175D3DCCD1}">
              <a14:hiddenFill xmlns:a14="http://schemas.microsoft.com/office/drawing/2010/main">
                <a:solidFill>
                  <a:srgbClr val="FFFFFF"/>
                </a:solidFill>
              </a14:hiddenFill>
            </a:ext>
          </a:extLst>
        </p:spPr>
      </p:pic>
      <p:sp>
        <p:nvSpPr>
          <p:cNvPr id="14" name="Slide Number Placeholder 13"/>
          <p:cNvSpPr>
            <a:spLocks noGrp="1"/>
          </p:cNvSpPr>
          <p:nvPr>
            <p:ph type="sldNum" sz="quarter" idx="16"/>
          </p:nvPr>
        </p:nvSpPr>
        <p:spPr/>
        <p:txBody>
          <a:bodyPr/>
          <a:lstStyle/>
          <a:p>
            <a:fld id="{0464C02F-EDDA-42B8-861B-E6841FA8B812}" type="slidenum">
              <a:rPr lang="en-US" smtClean="0"/>
              <a:t>2</a:t>
            </a:fld>
            <a:endParaRPr lang="en-US" dirty="0"/>
          </a:p>
        </p:txBody>
      </p:sp>
      <p:sp>
        <p:nvSpPr>
          <p:cNvPr id="15" name="Oval 455"/>
          <p:cNvSpPr>
            <a:spLocks noChangeArrowheads="1"/>
          </p:cNvSpPr>
          <p:nvPr/>
        </p:nvSpPr>
        <p:spPr bwMode="auto">
          <a:xfrm>
            <a:off x="1524000" y="3438914"/>
            <a:ext cx="914400" cy="413979"/>
          </a:xfrm>
          <a:prstGeom prst="ellipse">
            <a:avLst/>
          </a:prstGeom>
          <a:noFill/>
          <a:ln w="3492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solidFill>
                <a:srgbClr val="FF6600"/>
              </a:solidFill>
            </a:endParaRPr>
          </a:p>
        </p:txBody>
      </p:sp>
    </p:spTree>
    <p:extLst>
      <p:ext uri="{BB962C8B-B14F-4D97-AF65-F5344CB8AC3E}">
        <p14:creationId xmlns:p14="http://schemas.microsoft.com/office/powerpoint/2010/main" val="350030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Documents\Ladies Bible Class\Titus 2\Said and Done.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0000"/>
                    </a14:imgEffect>
                  </a14:imgLayer>
                </a14:imgProps>
              </a:ext>
              <a:ext uri="{28A0092B-C50C-407E-A947-70E740481C1C}">
                <a14:useLocalDpi xmlns:a14="http://schemas.microsoft.com/office/drawing/2010/main" val="0"/>
              </a:ext>
            </a:extLst>
          </a:blip>
          <a:srcRect/>
          <a:stretch>
            <a:fillRect/>
          </a:stretch>
        </p:blipFill>
        <p:spPr bwMode="auto">
          <a:xfrm>
            <a:off x="653143" y="609601"/>
            <a:ext cx="7946571" cy="5562599"/>
          </a:xfrm>
          <a:prstGeom prst="rect">
            <a:avLst/>
          </a:prstGeom>
          <a:noFill/>
          <a:ln>
            <a:solidFill>
              <a:schemeClr val="accent1"/>
            </a:solidFill>
          </a:ln>
          <a:effectLst>
            <a:glow rad="1270000">
              <a:schemeClr val="tx1">
                <a:lumMod val="95000"/>
                <a:alpha val="40000"/>
              </a:schemeClr>
            </a:glow>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1"/>
          </p:nvPr>
        </p:nvSpPr>
        <p:spPr/>
        <p:txBody>
          <a:bodyPr/>
          <a:lstStyle/>
          <a:p>
            <a:fld id="{0464C02F-EDDA-42B8-861B-E6841FA8B812}" type="slidenum">
              <a:rPr lang="en-US" smtClean="0"/>
              <a:t>3</a:t>
            </a:fld>
            <a:endParaRPr lang="en-US" dirty="0"/>
          </a:p>
        </p:txBody>
      </p:sp>
    </p:spTree>
    <p:extLst>
      <p:ext uri="{BB962C8B-B14F-4D97-AF65-F5344CB8AC3E}">
        <p14:creationId xmlns:p14="http://schemas.microsoft.com/office/powerpoint/2010/main" val="352063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066800"/>
            <a:ext cx="8382000" cy="5938684"/>
          </a:xfrm>
        </p:spPr>
        <p:txBody>
          <a:bodyPr>
            <a:noAutofit/>
          </a:bodyPr>
          <a:lstStyle/>
          <a:p>
            <a:pPr marL="457200" indent="-457200">
              <a:buClr>
                <a:schemeClr val="tx1"/>
              </a:buClr>
              <a:buFont typeface="Wingdings" panose="05000000000000000000" pitchFamily="2" charset="2"/>
              <a:buChar char="v"/>
            </a:pPr>
            <a:r>
              <a:rPr lang="en-US" sz="3000" b="1" dirty="0" smtClean="0"/>
              <a:t>Strong’s definition</a:t>
            </a:r>
            <a:r>
              <a:rPr lang="en-US" sz="3000" dirty="0" smtClean="0"/>
              <a:t>:  “…pure </a:t>
            </a:r>
            <a:r>
              <a:rPr lang="en-US" sz="3000" dirty="0"/>
              <a:t>from carnality, chaste, modest; pure from every fault, immaculate; clean</a:t>
            </a:r>
            <a:r>
              <a:rPr lang="en-US" sz="3000" dirty="0" smtClean="0"/>
              <a:t>.” </a:t>
            </a:r>
            <a:endParaRPr lang="en-US" sz="3000" dirty="0"/>
          </a:p>
          <a:p>
            <a:pPr marL="457200" indent="-457200">
              <a:buClr>
                <a:schemeClr val="tx1"/>
              </a:buClr>
              <a:buFont typeface="Wingdings" panose="05000000000000000000" pitchFamily="2" charset="2"/>
              <a:buChar char="v"/>
            </a:pPr>
            <a:r>
              <a:rPr lang="en-US" sz="3000" b="1" dirty="0" smtClean="0"/>
              <a:t>The </a:t>
            </a:r>
            <a:r>
              <a:rPr lang="en-US" sz="3000" b="1" dirty="0"/>
              <a:t>Greek word </a:t>
            </a:r>
            <a:r>
              <a:rPr lang="en-US" sz="3000" i="1" dirty="0"/>
              <a:t>Hagnos</a:t>
            </a:r>
            <a:r>
              <a:rPr lang="en-US" sz="3000" dirty="0"/>
              <a:t> (chaste) only occurs three times in the </a:t>
            </a:r>
            <a:r>
              <a:rPr lang="en-US" sz="3000" dirty="0" smtClean="0"/>
              <a:t>Bible</a:t>
            </a:r>
          </a:p>
          <a:p>
            <a:pPr marL="801688" lvl="2" indent="-457200">
              <a:buClr>
                <a:schemeClr val="tx1"/>
              </a:buClr>
              <a:buFont typeface="Wingdings" panose="05000000000000000000" pitchFamily="2" charset="2"/>
              <a:buChar char="v"/>
            </a:pPr>
            <a:r>
              <a:rPr lang="en-US" sz="2400" b="1" dirty="0" smtClean="0"/>
              <a:t>II </a:t>
            </a:r>
            <a:r>
              <a:rPr lang="en-US" sz="2400" b="1" dirty="0"/>
              <a:t>Cor. 11:2b </a:t>
            </a:r>
            <a:r>
              <a:rPr lang="en-US" sz="2400" dirty="0"/>
              <a:t>-- “…because I promised you in marriage to one husband, to present you as a pure virgin to Christ.” [</a:t>
            </a:r>
            <a:r>
              <a:rPr lang="en-US" sz="2400" dirty="0" smtClean="0"/>
              <a:t>ESV]</a:t>
            </a:r>
          </a:p>
          <a:p>
            <a:pPr marL="801688" lvl="2" indent="-457200">
              <a:buClr>
                <a:schemeClr val="tx1"/>
              </a:buClr>
              <a:buFont typeface="Wingdings" panose="05000000000000000000" pitchFamily="2" charset="2"/>
              <a:buChar char="v"/>
            </a:pPr>
            <a:r>
              <a:rPr lang="en-US" sz="2400" b="1" dirty="0" smtClean="0"/>
              <a:t>I </a:t>
            </a:r>
            <a:r>
              <a:rPr lang="en-US" sz="2400" b="1" dirty="0"/>
              <a:t>Peter 3:2 </a:t>
            </a:r>
            <a:r>
              <a:rPr lang="en-US" sz="2400" dirty="0"/>
              <a:t>-- “When they see your pure and reverent conduct” [</a:t>
            </a:r>
            <a:r>
              <a:rPr lang="en-US" sz="2400" dirty="0" smtClean="0"/>
              <a:t>ESV]</a:t>
            </a:r>
          </a:p>
          <a:p>
            <a:pPr marL="801688" lvl="2" indent="-457200">
              <a:buClr>
                <a:schemeClr val="tx1"/>
              </a:buClr>
              <a:buFont typeface="Wingdings" panose="05000000000000000000" pitchFamily="2" charset="2"/>
              <a:buChar char="v"/>
            </a:pPr>
            <a:r>
              <a:rPr lang="en-US" sz="2400" b="1" dirty="0" smtClean="0"/>
              <a:t>Titus </a:t>
            </a:r>
            <a:r>
              <a:rPr lang="en-US" sz="2400" b="1" dirty="0"/>
              <a:t>2: 5 </a:t>
            </a:r>
          </a:p>
          <a:p>
            <a:endParaRPr lang="en-US" sz="3000" dirty="0"/>
          </a:p>
        </p:txBody>
      </p:sp>
      <p:sp>
        <p:nvSpPr>
          <p:cNvPr id="2" name="Title 1"/>
          <p:cNvSpPr>
            <a:spLocks noGrp="1"/>
          </p:cNvSpPr>
          <p:nvPr>
            <p:ph type="title"/>
          </p:nvPr>
        </p:nvSpPr>
        <p:spPr>
          <a:xfrm>
            <a:off x="990600" y="152400"/>
            <a:ext cx="7125113" cy="924475"/>
          </a:xfrm>
        </p:spPr>
        <p:txBody>
          <a:bodyPr/>
          <a:lstStyle/>
          <a:p>
            <a:r>
              <a:rPr lang="en-US" dirty="0" smtClean="0"/>
              <a:t>Chaste</a:t>
            </a:r>
            <a:endParaRPr lang="en-US" dirty="0"/>
          </a:p>
        </p:txBody>
      </p:sp>
      <p:sp>
        <p:nvSpPr>
          <p:cNvPr id="5" name="Slide Number Placeholder 4"/>
          <p:cNvSpPr>
            <a:spLocks noGrp="1"/>
          </p:cNvSpPr>
          <p:nvPr>
            <p:ph type="sldNum" sz="quarter" idx="15"/>
          </p:nvPr>
        </p:nvSpPr>
        <p:spPr/>
        <p:txBody>
          <a:bodyPr/>
          <a:lstStyle/>
          <a:p>
            <a:fld id="{0464C02F-EDDA-42B8-861B-E6841FA8B812}" type="slidenum">
              <a:rPr lang="en-US" smtClean="0"/>
              <a:t>4</a:t>
            </a:fld>
            <a:endParaRPr lang="en-US" dirty="0"/>
          </a:p>
        </p:txBody>
      </p:sp>
    </p:spTree>
    <p:extLst>
      <p:ext uri="{BB962C8B-B14F-4D97-AF65-F5344CB8AC3E}">
        <p14:creationId xmlns:p14="http://schemas.microsoft.com/office/powerpoint/2010/main" val="283583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143000"/>
            <a:ext cx="8534400" cy="5562601"/>
          </a:xfrm>
        </p:spPr>
        <p:txBody>
          <a:bodyPr>
            <a:noAutofit/>
          </a:bodyPr>
          <a:lstStyle/>
          <a:p>
            <a:pPr marL="457200" indent="-457200">
              <a:buClr>
                <a:schemeClr val="tx1"/>
              </a:buClr>
              <a:buFont typeface="Wingdings" panose="05000000000000000000" pitchFamily="2" charset="2"/>
              <a:buChar char="v"/>
            </a:pPr>
            <a:r>
              <a:rPr lang="en-US" sz="3000" b="1" dirty="0"/>
              <a:t>The words of the Lord </a:t>
            </a:r>
            <a:r>
              <a:rPr lang="en-US" sz="3000" dirty="0"/>
              <a:t>are pure similar to the purity of fine metals and the Word of God is the fire to </a:t>
            </a:r>
            <a:r>
              <a:rPr lang="en-US" sz="3000" dirty="0" smtClean="0"/>
              <a:t>help remove the impurities and </a:t>
            </a:r>
            <a:r>
              <a:rPr lang="en-US" sz="3000" dirty="0" smtClean="0"/>
              <a:t>purify.</a:t>
            </a:r>
          </a:p>
          <a:p>
            <a:pPr marL="801688" lvl="2" indent="-457200">
              <a:buClr>
                <a:schemeClr val="tx1"/>
              </a:buClr>
              <a:buFont typeface="Wingdings" panose="05000000000000000000" pitchFamily="2" charset="2"/>
              <a:buChar char="v"/>
            </a:pPr>
            <a:r>
              <a:rPr lang="en-US" sz="2400" dirty="0" smtClean="0"/>
              <a:t>Psalms </a:t>
            </a:r>
            <a:r>
              <a:rPr lang="en-US" sz="2400" dirty="0"/>
              <a:t>12:6b – “…untainted as silver purified in a furnace on the ground, where it is thoroughly refined.” [</a:t>
            </a:r>
            <a:r>
              <a:rPr lang="en-US" sz="2400" dirty="0" smtClean="0"/>
              <a:t>ESV]</a:t>
            </a:r>
          </a:p>
          <a:p>
            <a:pPr marL="801688" lvl="2" indent="-457200">
              <a:buClr>
                <a:schemeClr val="tx1"/>
              </a:buClr>
              <a:buFont typeface="Wingdings" panose="05000000000000000000" pitchFamily="2" charset="2"/>
              <a:buChar char="v"/>
            </a:pPr>
            <a:r>
              <a:rPr lang="en-US" sz="2600" dirty="0" smtClean="0"/>
              <a:t>Psalms </a:t>
            </a:r>
            <a:r>
              <a:rPr lang="en-US" sz="2600" dirty="0"/>
              <a:t>19:8b – “The Lord’s commands are pure and give insight for life.” [</a:t>
            </a:r>
            <a:r>
              <a:rPr lang="en-US" sz="2600" dirty="0" smtClean="0"/>
              <a:t>ESV]</a:t>
            </a:r>
          </a:p>
          <a:p>
            <a:pPr marL="801688" lvl="2" indent="-457200">
              <a:buClr>
                <a:schemeClr val="tx1"/>
              </a:buClr>
              <a:buFont typeface="Wingdings" panose="05000000000000000000" pitchFamily="2" charset="2"/>
              <a:buChar char="v"/>
            </a:pPr>
            <a:r>
              <a:rPr lang="en-US" sz="2600" dirty="0" smtClean="0"/>
              <a:t>Psalms </a:t>
            </a:r>
            <a:r>
              <a:rPr lang="en-US" sz="2600" dirty="0"/>
              <a:t>119:140 – “Your word is absolutely pure, and your servant loves it.” [</a:t>
            </a:r>
            <a:r>
              <a:rPr lang="en-US" sz="2600" dirty="0" smtClean="0"/>
              <a:t>ESV]</a:t>
            </a:r>
          </a:p>
          <a:p>
            <a:pPr marL="801688" lvl="2" indent="-457200">
              <a:buClr>
                <a:schemeClr val="tx1"/>
              </a:buClr>
              <a:buFont typeface="Wingdings" panose="05000000000000000000" pitchFamily="2" charset="2"/>
              <a:buChar char="v"/>
            </a:pPr>
            <a:r>
              <a:rPr lang="en-US" sz="2600" dirty="0" smtClean="0"/>
              <a:t>Proverbs </a:t>
            </a:r>
            <a:r>
              <a:rPr lang="en-US" sz="2600" dirty="0"/>
              <a:t>30:5 – “Every word of God is purified; He is like a shield for those who take refuge in </a:t>
            </a:r>
            <a:r>
              <a:rPr lang="en-US" sz="3000" dirty="0"/>
              <a:t>Him.” [ESV</a:t>
            </a:r>
            <a:r>
              <a:rPr lang="en-US" sz="3000" dirty="0" smtClean="0"/>
              <a:t>]</a:t>
            </a:r>
          </a:p>
          <a:p>
            <a:endParaRPr lang="en-US" sz="2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Purity</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5</a:t>
            </a:fld>
            <a:endParaRPr lang="en-US" dirty="0"/>
          </a:p>
        </p:txBody>
      </p:sp>
    </p:spTree>
    <p:extLst>
      <p:ext uri="{BB962C8B-B14F-4D97-AF65-F5344CB8AC3E}">
        <p14:creationId xmlns:p14="http://schemas.microsoft.com/office/powerpoint/2010/main" val="410931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143000"/>
            <a:ext cx="8000999" cy="5562601"/>
          </a:xfrm>
        </p:spPr>
        <p:txBody>
          <a:bodyPr>
            <a:noAutofit/>
          </a:bodyPr>
          <a:lstStyle/>
          <a:p>
            <a:pPr marL="457200" indent="-457200">
              <a:buClr>
                <a:schemeClr val="tx1"/>
              </a:buClr>
              <a:buFont typeface="Wingdings" panose="05000000000000000000" pitchFamily="2" charset="2"/>
              <a:buChar char="v"/>
            </a:pPr>
            <a:r>
              <a:rPr lang="en-US" sz="3000" b="1" dirty="0" smtClean="0"/>
              <a:t>God’s </a:t>
            </a:r>
            <a:r>
              <a:rPr lang="en-US" sz="3000" b="1" dirty="0" smtClean="0"/>
              <a:t>wisdom is pure</a:t>
            </a:r>
            <a:r>
              <a:rPr lang="en-US" sz="3000" dirty="0"/>
              <a:t>, free from iniquity and </a:t>
            </a:r>
            <a:r>
              <a:rPr lang="en-US" sz="3000" dirty="0" smtClean="0"/>
              <a:t>defilement</a:t>
            </a:r>
          </a:p>
          <a:p>
            <a:pPr marL="801688" lvl="2" indent="-457200">
              <a:buClr>
                <a:schemeClr val="tx1"/>
              </a:buClr>
              <a:buFont typeface="Wingdings" panose="05000000000000000000" pitchFamily="2" charset="2"/>
              <a:buChar char="v"/>
            </a:pPr>
            <a:r>
              <a:rPr lang="en-US" sz="2400" dirty="0" smtClean="0"/>
              <a:t>James </a:t>
            </a:r>
            <a:r>
              <a:rPr lang="en-US" sz="2400" dirty="0"/>
              <a:t>3:17 – “But the wisdom from above is first pure…”[ESV]</a:t>
            </a:r>
          </a:p>
          <a:p>
            <a:pPr lvl="2"/>
            <a:endParaRPr lang="en-US" sz="2000" dirty="0"/>
          </a:p>
          <a:p>
            <a:endParaRPr lang="en-US" sz="2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Purity (con’t)</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6</a:t>
            </a:fld>
            <a:endParaRPr lang="en-US" dirty="0"/>
          </a:p>
        </p:txBody>
      </p:sp>
    </p:spTree>
    <p:extLst>
      <p:ext uri="{BB962C8B-B14F-4D97-AF65-F5344CB8AC3E}">
        <p14:creationId xmlns:p14="http://schemas.microsoft.com/office/powerpoint/2010/main" val="249044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“In this way they will train the younger women…” Titus 2:4</a:t>
            </a:r>
            <a:endParaRPr lang="en-US" dirty="0"/>
          </a:p>
        </p:txBody>
      </p:sp>
      <p:sp>
        <p:nvSpPr>
          <p:cNvPr id="3" name="Slide Number Placeholder 2"/>
          <p:cNvSpPr>
            <a:spLocks noGrp="1"/>
          </p:cNvSpPr>
          <p:nvPr>
            <p:ph type="sldNum" sz="quarter" idx="11"/>
          </p:nvPr>
        </p:nvSpPr>
        <p:spPr/>
        <p:txBody>
          <a:bodyPr/>
          <a:lstStyle/>
          <a:p>
            <a:fld id="{0464C02F-EDDA-42B8-861B-E6841FA8B812}" type="slidenum">
              <a:rPr lang="en-US" smtClean="0"/>
              <a:t>7</a:t>
            </a:fld>
            <a:endParaRPr lang="en-US" dirty="0"/>
          </a:p>
        </p:txBody>
      </p:sp>
      <p:sp>
        <p:nvSpPr>
          <p:cNvPr id="4" name="Title 3"/>
          <p:cNvSpPr>
            <a:spLocks noGrp="1"/>
          </p:cNvSpPr>
          <p:nvPr>
            <p:ph type="title"/>
          </p:nvPr>
        </p:nvSpPr>
        <p:spPr/>
        <p:txBody>
          <a:bodyPr/>
          <a:lstStyle/>
          <a:p>
            <a:r>
              <a:rPr lang="en-US" dirty="0" smtClean="0"/>
              <a:t>Pure Heart &amp; Conscience</a:t>
            </a:r>
            <a:endParaRPr lang="en-US" dirty="0"/>
          </a:p>
        </p:txBody>
      </p:sp>
      <p:pic>
        <p:nvPicPr>
          <p:cNvPr id="5"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289"/>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owner\AppData\Local\Microsoft\Windows\Temporary Internet Files\Content.IE5\NWVIV7YD\MP90042522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9663"/>
            <a:ext cx="3048000" cy="17773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owner\AppData\Local\Microsoft\Windows\Temporary Internet Files\Content.IE5\NWVIV7YD\MP9004252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9663"/>
            <a:ext cx="3043084" cy="177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694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447800"/>
            <a:ext cx="8000999" cy="5562601"/>
          </a:xfrm>
        </p:spPr>
        <p:txBody>
          <a:bodyPr>
            <a:noAutofit/>
          </a:bodyPr>
          <a:lstStyle/>
          <a:p>
            <a:pPr marL="457200" indent="-457200">
              <a:buClr>
                <a:schemeClr val="tx1"/>
              </a:buClr>
              <a:buFont typeface="Wingdings" panose="05000000000000000000" pitchFamily="2" charset="2"/>
              <a:buChar char="v"/>
            </a:pPr>
            <a:r>
              <a:rPr lang="en-US" sz="3000" b="1" dirty="0"/>
              <a:t>Necessary as we walk the path </a:t>
            </a:r>
            <a:r>
              <a:rPr lang="en-US" sz="3000" dirty="0"/>
              <a:t>of a Christian in pursuit of our ultimate home in heaven</a:t>
            </a:r>
          </a:p>
          <a:p>
            <a:pPr marL="457200" indent="-457200">
              <a:buClr>
                <a:schemeClr val="tx1"/>
              </a:buClr>
              <a:buFont typeface="Wingdings" panose="05000000000000000000" pitchFamily="2" charset="2"/>
              <a:buChar char="v"/>
            </a:pPr>
            <a:r>
              <a:rPr lang="en-US" sz="3000" b="1" dirty="0"/>
              <a:t>Blameless deeds and pure motives </a:t>
            </a:r>
            <a:r>
              <a:rPr lang="en-US" sz="3000" dirty="0"/>
              <a:t>(Psalm 24:3-4; Proverbs 22:11; Matthew 5:8)</a:t>
            </a:r>
          </a:p>
          <a:p>
            <a:pPr marL="457200" indent="-457200">
              <a:buClr>
                <a:schemeClr val="tx1"/>
              </a:buClr>
              <a:buFont typeface="Wingdings" panose="05000000000000000000" pitchFamily="2" charset="2"/>
              <a:buChar char="v"/>
            </a:pPr>
            <a:r>
              <a:rPr lang="en-US" sz="3000" b="1" dirty="0" smtClean="0"/>
              <a:t>How </a:t>
            </a:r>
            <a:r>
              <a:rPr lang="en-US" sz="3000" b="1" dirty="0"/>
              <a:t>can we have a pure heart? </a:t>
            </a:r>
          </a:p>
          <a:p>
            <a:pPr marL="801688" lvl="2" indent="-457200">
              <a:buClr>
                <a:schemeClr val="tx1"/>
              </a:buClr>
              <a:buFont typeface="Wingdings" panose="05000000000000000000" pitchFamily="2" charset="2"/>
              <a:buChar char="v"/>
            </a:pPr>
            <a:r>
              <a:rPr lang="en-US" sz="2400" dirty="0"/>
              <a:t>Top of mind at all times (Phil. 4:8)</a:t>
            </a:r>
          </a:p>
          <a:p>
            <a:pPr marL="801688" lvl="2" indent="-457200">
              <a:buClr>
                <a:schemeClr val="tx1"/>
              </a:buClr>
              <a:buFont typeface="Wingdings" panose="05000000000000000000" pitchFamily="2" charset="2"/>
              <a:buChar char="v"/>
            </a:pPr>
            <a:r>
              <a:rPr lang="en-US" sz="2400" dirty="0"/>
              <a:t>Flee youthful lusts (II Timothy 2:22</a:t>
            </a:r>
            <a:r>
              <a:rPr lang="en-US" sz="2400" dirty="0" smtClean="0"/>
              <a:t>)</a:t>
            </a:r>
            <a:endParaRPr lang="en-US" sz="2400" dirty="0"/>
          </a:p>
          <a:p>
            <a:pPr marL="801688" lvl="2" indent="-457200">
              <a:buClr>
                <a:schemeClr val="tx1"/>
              </a:buClr>
              <a:buFont typeface="Wingdings" panose="05000000000000000000" pitchFamily="2" charset="2"/>
              <a:buChar char="v"/>
            </a:pPr>
            <a:r>
              <a:rPr lang="en-US" sz="2400" dirty="0"/>
              <a:t>Draw close to God (James 4:8)</a:t>
            </a:r>
          </a:p>
          <a:p>
            <a:pPr lvl="2"/>
            <a:endParaRPr lang="en-US" sz="3000" dirty="0"/>
          </a:p>
          <a:p>
            <a:endParaRPr lang="en-US" sz="3000" dirty="0"/>
          </a:p>
        </p:txBody>
      </p:sp>
      <p:sp>
        <p:nvSpPr>
          <p:cNvPr id="2" name="Title 1"/>
          <p:cNvSpPr>
            <a:spLocks noGrp="1"/>
          </p:cNvSpPr>
          <p:nvPr>
            <p:ph type="title"/>
          </p:nvPr>
        </p:nvSpPr>
        <p:spPr>
          <a:xfrm>
            <a:off x="1066800" y="152400"/>
            <a:ext cx="7125113" cy="924475"/>
          </a:xfrm>
        </p:spPr>
        <p:txBody>
          <a:bodyPr>
            <a:normAutofit/>
          </a:bodyPr>
          <a:lstStyle/>
          <a:p>
            <a:r>
              <a:rPr lang="en-US" dirty="0" smtClean="0"/>
              <a:t>Pure Heart and Conscience</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8</a:t>
            </a:fld>
            <a:endParaRPr lang="en-US" dirty="0"/>
          </a:p>
        </p:txBody>
      </p:sp>
    </p:spTree>
    <p:extLst>
      <p:ext uri="{BB962C8B-B14F-4D97-AF65-F5344CB8AC3E}">
        <p14:creationId xmlns:p14="http://schemas.microsoft.com/office/powerpoint/2010/main" val="242317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1447800"/>
            <a:ext cx="8000999" cy="5562601"/>
          </a:xfrm>
        </p:spPr>
        <p:txBody>
          <a:bodyPr>
            <a:noAutofit/>
          </a:bodyPr>
          <a:lstStyle/>
          <a:p>
            <a:pPr marL="457200" indent="-457200">
              <a:buClr>
                <a:schemeClr val="tx1"/>
              </a:buClr>
              <a:buFont typeface="Wingdings" panose="05000000000000000000" pitchFamily="2" charset="2"/>
              <a:buChar char="v"/>
            </a:pPr>
            <a:r>
              <a:rPr lang="en-US" sz="3000" b="1" dirty="0"/>
              <a:t>Pure conscience</a:t>
            </a:r>
          </a:p>
          <a:p>
            <a:pPr marL="801688" lvl="2" indent="-457200">
              <a:buClr>
                <a:schemeClr val="tx1"/>
              </a:buClr>
              <a:buFont typeface="Wingdings" panose="05000000000000000000" pitchFamily="2" charset="2"/>
              <a:buChar char="v"/>
            </a:pPr>
            <a:r>
              <a:rPr lang="en-US" sz="2400" dirty="0"/>
              <a:t>Aim is to please Christ (II Tim. 1:3)</a:t>
            </a:r>
            <a:r>
              <a:rPr lang="en-US" sz="2800" dirty="0"/>
              <a:t>	</a:t>
            </a:r>
          </a:p>
          <a:p>
            <a:pPr marL="457200" indent="-457200">
              <a:buClr>
                <a:schemeClr val="tx1"/>
              </a:buClr>
              <a:buFont typeface="Wingdings" panose="05000000000000000000" pitchFamily="2" charset="2"/>
              <a:buChar char="v"/>
            </a:pPr>
            <a:r>
              <a:rPr lang="en-US" sz="3000" b="1" dirty="0" smtClean="0"/>
              <a:t>Reflection</a:t>
            </a:r>
            <a:endParaRPr lang="en-US" sz="3000" b="1" dirty="0"/>
          </a:p>
          <a:p>
            <a:pPr marL="628650" lvl="1" indent="-457200">
              <a:buClr>
                <a:schemeClr val="tx1"/>
              </a:buClr>
              <a:buFont typeface="Wingdings" panose="05000000000000000000" pitchFamily="2" charset="2"/>
              <a:buChar char="v"/>
            </a:pPr>
            <a:r>
              <a:rPr lang="en-US" sz="2400" dirty="0" smtClean="0"/>
              <a:t>Who </a:t>
            </a:r>
            <a:r>
              <a:rPr lang="en-US" sz="2400" dirty="0"/>
              <a:t>can say, I have made my heart clean (Prov. </a:t>
            </a:r>
            <a:r>
              <a:rPr lang="en-US" sz="2400" dirty="0" smtClean="0"/>
              <a:t>20:9)</a:t>
            </a:r>
          </a:p>
          <a:p>
            <a:pPr marL="628650" lvl="1" indent="-457200">
              <a:buClr>
                <a:schemeClr val="tx1"/>
              </a:buClr>
              <a:buFont typeface="Wingdings" panose="05000000000000000000" pitchFamily="2" charset="2"/>
              <a:buChar char="v"/>
            </a:pPr>
            <a:r>
              <a:rPr lang="en-US" sz="2600" dirty="0" smtClean="0"/>
              <a:t>Blood </a:t>
            </a:r>
            <a:r>
              <a:rPr lang="en-US" sz="2600" dirty="0"/>
              <a:t>of Jesus Christ cleanses us from all unrighteousness (Eph. </a:t>
            </a:r>
            <a:r>
              <a:rPr lang="en-US" sz="2600" dirty="0" smtClean="0"/>
              <a:t>1:7</a:t>
            </a:r>
            <a:r>
              <a:rPr lang="en-US" sz="2600" dirty="0"/>
              <a:t>; Col. </a:t>
            </a:r>
            <a:r>
              <a:rPr lang="en-US" sz="2600" dirty="0" smtClean="0"/>
              <a:t>1:14)</a:t>
            </a:r>
          </a:p>
          <a:p>
            <a:pPr marL="628650" lvl="1" indent="-457200">
              <a:buClr>
                <a:schemeClr val="tx1"/>
              </a:buClr>
              <a:buFont typeface="Wingdings" panose="05000000000000000000" pitchFamily="2" charset="2"/>
              <a:buChar char="v"/>
            </a:pPr>
            <a:r>
              <a:rPr lang="en-US" sz="2600" dirty="0" smtClean="0"/>
              <a:t>What </a:t>
            </a:r>
            <a:r>
              <a:rPr lang="en-US" sz="2600" dirty="0"/>
              <a:t>can happen to our mind and conscience (I Cor. 8:7; I Tim. 4:2; Titus 1:15)</a:t>
            </a:r>
          </a:p>
          <a:p>
            <a:pPr lvl="2"/>
            <a:endParaRPr lang="en-US" sz="3000" dirty="0"/>
          </a:p>
          <a:p>
            <a:endParaRPr lang="en-US" sz="3000" dirty="0"/>
          </a:p>
        </p:txBody>
      </p:sp>
      <p:sp>
        <p:nvSpPr>
          <p:cNvPr id="2" name="Title 1"/>
          <p:cNvSpPr>
            <a:spLocks noGrp="1"/>
          </p:cNvSpPr>
          <p:nvPr>
            <p:ph type="title"/>
          </p:nvPr>
        </p:nvSpPr>
        <p:spPr>
          <a:xfrm>
            <a:off x="1066800" y="152400"/>
            <a:ext cx="7125113" cy="924475"/>
          </a:xfrm>
        </p:spPr>
        <p:txBody>
          <a:bodyPr>
            <a:normAutofit fontScale="90000"/>
          </a:bodyPr>
          <a:lstStyle/>
          <a:p>
            <a:r>
              <a:rPr lang="en-US" dirty="0" smtClean="0"/>
              <a:t>Pure Heart and </a:t>
            </a:r>
            <a:r>
              <a:rPr lang="en-US" dirty="0" smtClean="0"/>
              <a:t>Conscience (con’t)</a:t>
            </a:r>
            <a:endParaRPr lang="en-US" dirty="0"/>
          </a:p>
        </p:txBody>
      </p:sp>
      <p:sp>
        <p:nvSpPr>
          <p:cNvPr id="4" name="Slide Number Placeholder 3"/>
          <p:cNvSpPr>
            <a:spLocks noGrp="1"/>
          </p:cNvSpPr>
          <p:nvPr>
            <p:ph type="sldNum" sz="quarter" idx="15"/>
          </p:nvPr>
        </p:nvSpPr>
        <p:spPr/>
        <p:txBody>
          <a:bodyPr/>
          <a:lstStyle/>
          <a:p>
            <a:fld id="{0464C02F-EDDA-42B8-861B-E6841FA8B812}" type="slidenum">
              <a:rPr lang="en-US" smtClean="0"/>
              <a:t>9</a:t>
            </a:fld>
            <a:endParaRPr lang="en-US" dirty="0"/>
          </a:p>
        </p:txBody>
      </p:sp>
    </p:spTree>
    <p:extLst>
      <p:ext uri="{BB962C8B-B14F-4D97-AF65-F5344CB8AC3E}">
        <p14:creationId xmlns:p14="http://schemas.microsoft.com/office/powerpoint/2010/main" val="383594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345</TotalTime>
  <Words>2014</Words>
  <Application>Microsoft Office PowerPoint</Application>
  <PresentationFormat>On-screen Show (4:3)</PresentationFormat>
  <Paragraphs>145</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Mylar</vt:lpstr>
      <vt:lpstr>The Titus 2 Woman:  Purity</vt:lpstr>
      <vt:lpstr>Titus 2:3-5</vt:lpstr>
      <vt:lpstr>PowerPoint Presentation</vt:lpstr>
      <vt:lpstr>Chaste</vt:lpstr>
      <vt:lpstr>Purity</vt:lpstr>
      <vt:lpstr>Purity (con’t)</vt:lpstr>
      <vt:lpstr>Pure Heart &amp; Conscience</vt:lpstr>
      <vt:lpstr>Pure Heart and Conscience</vt:lpstr>
      <vt:lpstr>Pure Heart and Conscience (con’t)</vt:lpstr>
      <vt:lpstr>Pure Faith &amp; Prayer</vt:lpstr>
      <vt:lpstr>Pure Faith and Prayer</vt:lpstr>
      <vt:lpstr>Pure Faith and Prayer (con’t)</vt:lpstr>
      <vt:lpstr>Pure Conduct</vt:lpstr>
      <vt:lpstr>Pure Conduct</vt:lpstr>
      <vt:lpstr>Conclusion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Titus 2 Woman:  Purity</dc:title>
  <dc:creator>owner</dc:creator>
  <cp:lastModifiedBy>owner</cp:lastModifiedBy>
  <cp:revision>36</cp:revision>
  <dcterms:created xsi:type="dcterms:W3CDTF">2013-09-14T17:38:30Z</dcterms:created>
  <dcterms:modified xsi:type="dcterms:W3CDTF">2013-09-15T00:15:01Z</dcterms:modified>
</cp:coreProperties>
</file>