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56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6DED0-F905-4400-8733-18DF050150D5}" type="datetimeFigureOut">
              <a:rPr lang="en-US" smtClean="0"/>
              <a:pPr/>
              <a:t>6/1/2013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50785-B658-4F90-AAE7-0DEA2FD4CC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6DED0-F905-4400-8733-18DF050150D5}" type="datetimeFigureOut">
              <a:rPr lang="en-US" smtClean="0"/>
              <a:pPr/>
              <a:t>6/1/2013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50785-B658-4F90-AAE7-0DEA2FD4CC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6DED0-F905-4400-8733-18DF050150D5}" type="datetimeFigureOut">
              <a:rPr lang="en-US" smtClean="0"/>
              <a:pPr/>
              <a:t>6/1/2013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50785-B658-4F90-AAE7-0DEA2FD4CC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6DED0-F905-4400-8733-18DF050150D5}" type="datetimeFigureOut">
              <a:rPr lang="en-US" smtClean="0"/>
              <a:pPr/>
              <a:t>6/1/2013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50785-B658-4F90-AAE7-0DEA2FD4CC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6DED0-F905-4400-8733-18DF050150D5}" type="datetimeFigureOut">
              <a:rPr lang="en-US" smtClean="0"/>
              <a:pPr/>
              <a:t>6/1/2013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50785-B658-4F90-AAE7-0DEA2FD4CC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6DED0-F905-4400-8733-18DF050150D5}" type="datetimeFigureOut">
              <a:rPr lang="en-US" smtClean="0"/>
              <a:pPr/>
              <a:t>6/1/2013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50785-B658-4F90-AAE7-0DEA2FD4CC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6DED0-F905-4400-8733-18DF050150D5}" type="datetimeFigureOut">
              <a:rPr lang="en-US" smtClean="0"/>
              <a:pPr/>
              <a:t>6/1/2013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50785-B658-4F90-AAE7-0DEA2FD4CC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6DED0-F905-4400-8733-18DF050150D5}" type="datetimeFigureOut">
              <a:rPr lang="en-US" smtClean="0"/>
              <a:pPr/>
              <a:t>6/1/2013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50785-B658-4F90-AAE7-0DEA2FD4CC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6DED0-F905-4400-8733-18DF050150D5}" type="datetimeFigureOut">
              <a:rPr lang="en-US" smtClean="0"/>
              <a:pPr/>
              <a:t>6/1/2013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50785-B658-4F90-AAE7-0DEA2FD4CC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6DED0-F905-4400-8733-18DF050150D5}" type="datetimeFigureOut">
              <a:rPr lang="en-US" smtClean="0"/>
              <a:pPr/>
              <a:t>6/1/2013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50785-B658-4F90-AAE7-0DEA2FD4CC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6DED0-F905-4400-8733-18DF050150D5}" type="datetimeFigureOut">
              <a:rPr lang="en-US" smtClean="0"/>
              <a:pPr/>
              <a:t>6/1/2013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50785-B658-4F90-AAE7-0DEA2FD4CC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6DED0-F905-4400-8733-18DF050150D5}" type="datetimeFigureOut">
              <a:rPr lang="en-US" smtClean="0"/>
              <a:pPr/>
              <a:t>6/1/2013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50785-B658-4F90-AAE7-0DEA2FD4CC6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GOSPEL OF MARK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Audience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The author uses Latin expression freely in the book:</a:t>
            </a:r>
          </a:p>
          <a:p>
            <a:pPr lvl="1"/>
            <a:r>
              <a:rPr lang="en-US" dirty="0" smtClean="0"/>
              <a:t>Legion (Mark 5:9)</a:t>
            </a:r>
          </a:p>
          <a:p>
            <a:pPr lvl="1"/>
            <a:r>
              <a:rPr lang="en-US" dirty="0" smtClean="0"/>
              <a:t>An executioner (Mark 6:27)</a:t>
            </a:r>
          </a:p>
          <a:p>
            <a:pPr lvl="1"/>
            <a:r>
              <a:rPr lang="en-US" dirty="0" smtClean="0"/>
              <a:t>Treasury (Mark 12:41)</a:t>
            </a:r>
          </a:p>
          <a:p>
            <a:pPr lvl="1"/>
            <a:r>
              <a:rPr lang="en-US" dirty="0" err="1" smtClean="0"/>
              <a:t>Praetorium</a:t>
            </a:r>
            <a:r>
              <a:rPr lang="en-US" dirty="0" smtClean="0"/>
              <a:t> (Mark 15;16)</a:t>
            </a:r>
          </a:p>
          <a:p>
            <a:pPr lvl="1"/>
            <a:r>
              <a:rPr lang="en-US" dirty="0" smtClean="0"/>
              <a:t>Centurion (Mark 15:39)</a:t>
            </a:r>
          </a:p>
          <a:p>
            <a:r>
              <a:rPr lang="en-US" dirty="0" smtClean="0"/>
              <a:t>The Romans were impressed with power and authority.  Thus, Jesus is shown to have power, even over the hadean realm.</a:t>
            </a:r>
          </a:p>
          <a:p>
            <a:r>
              <a:rPr lang="en-US" dirty="0" smtClean="0"/>
              <a:t>The Romans were also impressed with action and accomplishments. Thus, Mark’s focus is more upon the works than the words of Jesus.</a:t>
            </a:r>
          </a:p>
          <a:p>
            <a:r>
              <a:rPr lang="en-US" dirty="0" smtClean="0"/>
              <a:t>The writer is the only one to record in Mark 11:17:</a:t>
            </a:r>
          </a:p>
          <a:p>
            <a:pPr lvl="2">
              <a:buNone/>
            </a:pPr>
            <a:r>
              <a:rPr lang="en-US" dirty="0" smtClean="0"/>
              <a:t>“And he taught, saying unto them, Is it not written, My house shall be called of all nations the house of prayer? but ye have made it a den of thieves.”</a:t>
            </a:r>
          </a:p>
          <a:p>
            <a:r>
              <a:rPr lang="en-US" dirty="0" smtClean="0"/>
              <a:t>The Romans saw themselves as the servants of Rome. Jesus is presented by Mark as “The Servant of God.”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Date, Outline, Key Verse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Date:  Early to mid 60s A.D.</a:t>
            </a:r>
          </a:p>
          <a:p>
            <a:r>
              <a:rPr lang="en-US" dirty="0" smtClean="0"/>
              <a:t>Outline:</a:t>
            </a:r>
          </a:p>
          <a:p>
            <a:pPr lvl="1"/>
            <a:r>
              <a:rPr lang="en-US" dirty="0" smtClean="0"/>
              <a:t>The presentation of the servant (Mark 1:1-2:12)</a:t>
            </a:r>
          </a:p>
          <a:p>
            <a:pPr lvl="1"/>
            <a:r>
              <a:rPr lang="en-US" dirty="0" smtClean="0"/>
              <a:t>The opposition to the servant (Mark 2:13-8:26)</a:t>
            </a:r>
          </a:p>
          <a:p>
            <a:pPr lvl="1"/>
            <a:r>
              <a:rPr lang="en-US" dirty="0" smtClean="0"/>
              <a:t>The instruction by the servant (Mark 8:27-10:52)</a:t>
            </a:r>
          </a:p>
          <a:p>
            <a:pPr lvl="1"/>
            <a:r>
              <a:rPr lang="en-US" dirty="0" smtClean="0"/>
              <a:t>The rejection of the servant (Mark 11:1-15-47)</a:t>
            </a:r>
          </a:p>
          <a:p>
            <a:pPr lvl="1"/>
            <a:r>
              <a:rPr lang="en-US" dirty="0" smtClean="0"/>
              <a:t>The resurrection of the servant (Mark 16:1-20)</a:t>
            </a:r>
          </a:p>
          <a:p>
            <a:r>
              <a:rPr lang="en-US" dirty="0" smtClean="0"/>
              <a:t>Key Verse:  Mark 10:45</a:t>
            </a:r>
          </a:p>
          <a:p>
            <a:pPr lvl="2">
              <a:buNone/>
            </a:pPr>
            <a:r>
              <a:rPr lang="en-US" dirty="0" smtClean="0"/>
              <a:t>“For even the Son of man came not to be ministered unto, but to minister, and to give his life a ransom for many.”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Theme:  Jesus, the Perfect Servant of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dirty="0" smtClean="0"/>
              <a:t>The Picture of the Servant of God</a:t>
            </a:r>
          </a:p>
          <a:p>
            <a:r>
              <a:rPr lang="en-US" dirty="0" smtClean="0"/>
              <a:t>The fact that He was a servant (Mark 10:45)</a:t>
            </a:r>
          </a:p>
          <a:p>
            <a:r>
              <a:rPr lang="en-US" dirty="0" smtClean="0"/>
              <a:t>He was a human servant:</a:t>
            </a:r>
          </a:p>
          <a:p>
            <a:pPr lvl="1"/>
            <a:r>
              <a:rPr lang="en-US" dirty="0" smtClean="0"/>
              <a:t>He was fatigued and fell asleep (Mark 4:38-39).</a:t>
            </a:r>
          </a:p>
          <a:p>
            <a:pPr lvl="1"/>
            <a:r>
              <a:rPr lang="en-US" dirty="0" smtClean="0"/>
              <a:t>He had a physical mother and brethren (Mark 6:3).</a:t>
            </a:r>
          </a:p>
          <a:p>
            <a:pPr lvl="1"/>
            <a:r>
              <a:rPr lang="en-US" dirty="0" smtClean="0"/>
              <a:t>He was employed as a carpenter (Mark 6:3).</a:t>
            </a:r>
          </a:p>
          <a:p>
            <a:pPr lvl="1"/>
            <a:r>
              <a:rPr lang="en-US" dirty="0" smtClean="0"/>
              <a:t>He was amazed (Mark 6:6).</a:t>
            </a:r>
          </a:p>
          <a:p>
            <a:pPr lvl="1"/>
            <a:r>
              <a:rPr lang="en-US" dirty="0" smtClean="0"/>
              <a:t>He was disappointed (Mark 8:12).</a:t>
            </a:r>
          </a:p>
          <a:p>
            <a:pPr lvl="1"/>
            <a:r>
              <a:rPr lang="en-US" dirty="0" smtClean="0"/>
              <a:t>He was displeased (Mark 10:14).</a:t>
            </a:r>
          </a:p>
          <a:p>
            <a:pPr lvl="1"/>
            <a:r>
              <a:rPr lang="en-US" dirty="0" smtClean="0"/>
              <a:t>He was angry (Mark 11:15-17).       </a:t>
            </a:r>
          </a:p>
          <a:p>
            <a:pPr lvl="1"/>
            <a:r>
              <a:rPr lang="en-US" dirty="0" smtClean="0"/>
              <a:t>He was sorrowful (Mark 14:34).</a:t>
            </a:r>
          </a:p>
          <a:p>
            <a:pPr lvl="1"/>
            <a:r>
              <a:rPr lang="en-US" dirty="0" smtClean="0"/>
              <a:t>He possessed a physical body (Mark 15:43).</a:t>
            </a:r>
          </a:p>
          <a:p>
            <a:pPr lvl="1"/>
            <a:r>
              <a:rPr lang="en-US" dirty="0" smtClean="0"/>
              <a:t>He was killed (Mark 15:37).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Theme:  Jesus, the Perfect Servant of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He was a humble servant (Mark 14:36).</a:t>
            </a:r>
          </a:p>
          <a:p>
            <a:pPr lvl="2">
              <a:buNone/>
            </a:pPr>
            <a:r>
              <a:rPr lang="en-US" dirty="0" smtClean="0"/>
              <a:t>“And he said, Abba, Father, all things are possible unto thee; take away this cup from me: nevertheless not what I will, but what thou wilt.”</a:t>
            </a:r>
          </a:p>
          <a:p>
            <a:r>
              <a:rPr lang="en-US" dirty="0" smtClean="0"/>
              <a:t>He was an active servant.</a:t>
            </a:r>
          </a:p>
          <a:p>
            <a:pPr lvl="1"/>
            <a:r>
              <a:rPr lang="en-US" dirty="0" smtClean="0"/>
              <a:t>About 2/3 of the verses begin with “and.”</a:t>
            </a:r>
          </a:p>
          <a:p>
            <a:pPr lvl="1"/>
            <a:r>
              <a:rPr lang="en-US" dirty="0" smtClean="0"/>
              <a:t>The word “straightway,” the Greek “</a:t>
            </a:r>
            <a:r>
              <a:rPr lang="en-US" dirty="0" err="1" smtClean="0"/>
              <a:t>euthos</a:t>
            </a:r>
            <a:r>
              <a:rPr lang="en-US" dirty="0" smtClean="0"/>
              <a:t>,” is found 42 times and is translated by six English words.</a:t>
            </a:r>
          </a:p>
          <a:p>
            <a:pPr lvl="2"/>
            <a:r>
              <a:rPr lang="en-US" dirty="0" smtClean="0"/>
              <a:t>Straightway (19)</a:t>
            </a:r>
          </a:p>
          <a:p>
            <a:pPr lvl="2"/>
            <a:r>
              <a:rPr lang="en-US" dirty="0" smtClean="0"/>
              <a:t>Immediately (17)</a:t>
            </a:r>
          </a:p>
          <a:p>
            <a:pPr lvl="2"/>
            <a:r>
              <a:rPr lang="en-US" dirty="0" smtClean="0"/>
              <a:t>Forthwith (3)</a:t>
            </a:r>
          </a:p>
          <a:p>
            <a:pPr lvl="2"/>
            <a:r>
              <a:rPr lang="en-US" dirty="0" smtClean="0"/>
              <a:t>As soon as (2)</a:t>
            </a:r>
          </a:p>
          <a:p>
            <a:pPr lvl="2"/>
            <a:r>
              <a:rPr lang="en-US" dirty="0" smtClean="0"/>
              <a:t>By and by (1)</a:t>
            </a:r>
          </a:p>
          <a:p>
            <a:pPr lvl="2"/>
            <a:r>
              <a:rPr lang="en-US" dirty="0" smtClean="0"/>
              <a:t>Anon (1)</a:t>
            </a:r>
          </a:p>
          <a:p>
            <a:pPr lvl="1"/>
            <a:r>
              <a:rPr lang="en-US" dirty="0" smtClean="0"/>
              <a:t>Great emphasis is placed on the miracles of Jesus.  Mark tells of 19 miracles and only a few parables.</a:t>
            </a:r>
          </a:p>
          <a:p>
            <a:pPr lvl="1"/>
            <a:r>
              <a:rPr lang="en-US" dirty="0" smtClean="0"/>
              <a:t>Twice Mark reveals that in the press of events the apostles had no time to eat (Mark 3:20; 6:31).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Theme:  Jesus, the Perfect Servant of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He was a compassionate servant.</a:t>
            </a:r>
          </a:p>
          <a:p>
            <a:pPr lvl="1"/>
            <a:r>
              <a:rPr lang="en-US" dirty="0" smtClean="0"/>
              <a:t>Four times it is said that Jesus had compassion on someone (Mark 1:41; 5:19; 6:34; 8:2).</a:t>
            </a:r>
          </a:p>
          <a:p>
            <a:pPr lvl="1"/>
            <a:r>
              <a:rPr lang="en-US" dirty="0" smtClean="0"/>
              <a:t>His heart grieved over the unbelief of some (Mark 3:5)</a:t>
            </a:r>
          </a:p>
          <a:p>
            <a:pPr lvl="1"/>
            <a:r>
              <a:rPr lang="en-US" dirty="0" smtClean="0"/>
              <a:t>He took little children into His arms (Mark 9:36; 10:16).  </a:t>
            </a:r>
          </a:p>
          <a:p>
            <a:r>
              <a:rPr lang="en-US" dirty="0" smtClean="0"/>
              <a:t>He was a powerful, authoritative servant.</a:t>
            </a:r>
          </a:p>
          <a:p>
            <a:pPr lvl="1"/>
            <a:r>
              <a:rPr lang="en-US" dirty="0" smtClean="0"/>
              <a:t>He taught as one having authority (Mark 1:22).</a:t>
            </a:r>
          </a:p>
          <a:p>
            <a:pPr lvl="1"/>
            <a:r>
              <a:rPr lang="en-US" dirty="0" smtClean="0"/>
              <a:t>He commanded even the unclean spirits, and they obeyed Him (Mark 1:27).  </a:t>
            </a:r>
          </a:p>
          <a:p>
            <a:pPr lvl="1"/>
            <a:r>
              <a:rPr lang="en-US" dirty="0" smtClean="0"/>
              <a:t>The Son of man had the authority to forgive sins (Mark 2:10).</a:t>
            </a:r>
          </a:p>
          <a:p>
            <a:pPr lvl="1"/>
            <a:r>
              <a:rPr lang="en-US" dirty="0" smtClean="0"/>
              <a:t>Mighty works were wrought by his hands (Mark 6:2).</a:t>
            </a:r>
          </a:p>
          <a:p>
            <a:pPr lvl="1"/>
            <a:r>
              <a:rPr lang="en-US" dirty="0" smtClean="0"/>
              <a:t>He was resurrected from the dead (Mark 16:1-8).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Theme:  Jesus, the Perfect Servant of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He was a teaching servant.</a:t>
            </a:r>
          </a:p>
          <a:p>
            <a:pPr lvl="1"/>
            <a:r>
              <a:rPr lang="en-US" dirty="0" smtClean="0"/>
              <a:t>Mark 1:38</a:t>
            </a:r>
          </a:p>
          <a:p>
            <a:pPr lvl="2">
              <a:buNone/>
            </a:pPr>
            <a:r>
              <a:rPr lang="en-US" dirty="0" smtClean="0"/>
              <a:t>“And he said unto them, Let us go into the next towns, that I may preach there also: for therefore came I forth.”</a:t>
            </a:r>
          </a:p>
          <a:p>
            <a:pPr lvl="1"/>
            <a:r>
              <a:rPr lang="en-US" dirty="0" smtClean="0"/>
              <a:t>Four parables (Mark 4) </a:t>
            </a:r>
            <a:r>
              <a:rPr lang="en-US" dirty="0" err="1" smtClean="0"/>
              <a:t>sower</a:t>
            </a:r>
            <a:r>
              <a:rPr lang="en-US" dirty="0" smtClean="0"/>
              <a:t>, candlestick, harvest, mustard seed.</a:t>
            </a:r>
          </a:p>
          <a:p>
            <a:pPr lvl="1"/>
            <a:r>
              <a:rPr lang="en-US" dirty="0" smtClean="0"/>
              <a:t>Humility (who is greatest), sectarianism (non-follower casting out devils), and offences (hand offend thee) (Mark 9:33-50)</a:t>
            </a:r>
          </a:p>
          <a:p>
            <a:pPr lvl="1"/>
            <a:r>
              <a:rPr lang="en-US" dirty="0" smtClean="0"/>
              <a:t>Divorce (lawful to put away ones wife), little children (suffer the little children), riches (rich young ruler), reward (receive a hundredfold), worldly ambition (sit on right and left hand) (Mark 10)</a:t>
            </a:r>
          </a:p>
          <a:p>
            <a:pPr lvl="1"/>
            <a:r>
              <a:rPr lang="en-US" dirty="0" smtClean="0"/>
              <a:t>Questions (tribute to Caesar, seven brothers wife, greatest commandment) (Mark 12)</a:t>
            </a:r>
          </a:p>
          <a:p>
            <a:pPr lvl="1"/>
            <a:r>
              <a:rPr lang="en-US" dirty="0" smtClean="0"/>
              <a:t>Destruction of Jerusalem (Mark 13)</a:t>
            </a:r>
          </a:p>
          <a:p>
            <a:pPr lvl="1"/>
            <a:r>
              <a:rPr lang="en-US" dirty="0" smtClean="0"/>
              <a:t>He also taught men to serve (Mark 8:34; 10:42-44).</a:t>
            </a:r>
          </a:p>
          <a:p>
            <a:pPr lvl="2">
              <a:buNone/>
            </a:pPr>
            <a:r>
              <a:rPr lang="en-US" dirty="0" smtClean="0"/>
              <a:t>“But Jesus called them to him, and </a:t>
            </a:r>
            <a:r>
              <a:rPr lang="en-US" dirty="0" err="1" smtClean="0"/>
              <a:t>saith</a:t>
            </a:r>
            <a:r>
              <a:rPr lang="en-US" dirty="0" smtClean="0"/>
              <a:t> unto them, Ye know that they which are accounted to rule over the Gentiles exercise lordship over them; and their great ones exercise authority upon them. But so shall it not be among you: but whosoever will be great among you, shall be your minister: And whosoever of you will be the </a:t>
            </a:r>
            <a:r>
              <a:rPr lang="en-US" dirty="0" err="1" smtClean="0"/>
              <a:t>chiefest</a:t>
            </a:r>
            <a:r>
              <a:rPr lang="en-US" dirty="0" smtClean="0"/>
              <a:t>, shall be servant of all.”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Theme:  Jesus, the Perfect Servant of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He was a suffering servant.</a:t>
            </a:r>
          </a:p>
          <a:p>
            <a:pPr lvl="1"/>
            <a:r>
              <a:rPr lang="en-US" dirty="0" smtClean="0"/>
              <a:t>He foretold His suffering to His disciples (Mark 8:31; 9:31-32).</a:t>
            </a:r>
          </a:p>
          <a:p>
            <a:pPr lvl="1"/>
            <a:r>
              <a:rPr lang="en-US" dirty="0" smtClean="0"/>
              <a:t>He was arrested and crucified (Mark 14-15).</a:t>
            </a:r>
          </a:p>
          <a:p>
            <a:r>
              <a:rPr lang="en-US" dirty="0" smtClean="0"/>
              <a:t>The example and teaching of this Servant of God runs contrary to the thinking in our present world.</a:t>
            </a:r>
          </a:p>
          <a:p>
            <a:pPr lvl="1"/>
            <a:r>
              <a:rPr lang="en-US" dirty="0" smtClean="0"/>
              <a:t>The thinking of most: “What’s in it for me?”</a:t>
            </a:r>
          </a:p>
          <a:p>
            <a:pPr lvl="1"/>
            <a:r>
              <a:rPr lang="en-US" dirty="0" smtClean="0"/>
              <a:t>Evolution:  Survival of the fittest</a:t>
            </a:r>
          </a:p>
          <a:p>
            <a:pPr lvl="1"/>
            <a:r>
              <a:rPr lang="en-US" dirty="0" smtClean="0"/>
              <a:t>Human Potential Movement: Seek fulfillment regardless of the cost to others</a:t>
            </a:r>
          </a:p>
          <a:p>
            <a:pPr lvl="1"/>
            <a:r>
              <a:rPr lang="en-US" dirty="0" smtClean="0"/>
              <a:t>Feminist movement: serving men and children oppresses women</a:t>
            </a:r>
          </a:p>
          <a:p>
            <a:pPr lvl="1"/>
            <a:r>
              <a:rPr lang="en-US" dirty="0" smtClean="0"/>
              <a:t>Welfare State: I am entitled; others work and give to me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Mark is the shortest of all the gospels, but it is packed with a wealth of information.</a:t>
            </a:r>
          </a:p>
          <a:p>
            <a:r>
              <a:rPr lang="en-US" dirty="0" smtClean="0"/>
              <a:t>Watching Jesus serve provides the example for our service.</a:t>
            </a:r>
          </a:p>
          <a:p>
            <a:r>
              <a:rPr lang="en-US" dirty="0" smtClean="0"/>
              <a:t>Special studies:</a:t>
            </a:r>
          </a:p>
          <a:p>
            <a:pPr lvl="1"/>
            <a:r>
              <a:rPr lang="en-US" dirty="0" smtClean="0"/>
              <a:t>Mark’s gospel parallels Peter’s sermon at the household of Cornelius (Acts 10:37-43).</a:t>
            </a:r>
          </a:p>
          <a:p>
            <a:pPr lvl="2"/>
            <a:r>
              <a:rPr lang="en-US" dirty="0" smtClean="0"/>
              <a:t>Baptism and temptation (Acts 10:37-38a)</a:t>
            </a:r>
          </a:p>
          <a:p>
            <a:pPr lvl="2"/>
            <a:r>
              <a:rPr lang="en-US" dirty="0" smtClean="0"/>
              <a:t>Doing good and healing (Acts 10:38b-39a)</a:t>
            </a:r>
          </a:p>
          <a:p>
            <a:pPr lvl="2"/>
            <a:r>
              <a:rPr lang="en-US" dirty="0" smtClean="0"/>
              <a:t>Crucifixion and resurrection (Acts 10:39b-40a)</a:t>
            </a:r>
          </a:p>
          <a:p>
            <a:pPr lvl="2"/>
            <a:r>
              <a:rPr lang="en-US" dirty="0" smtClean="0"/>
              <a:t>Great commission (Acts 10:40b-43)</a:t>
            </a:r>
          </a:p>
          <a:p>
            <a:pPr lvl="1"/>
            <a:r>
              <a:rPr lang="en-US" dirty="0" smtClean="0"/>
              <a:t>The “Messianic Secret” (Mark 1:34, 44; 3:12; 5:43; 7:36; 8:26, 30; 9:9)</a:t>
            </a:r>
          </a:p>
          <a:p>
            <a:pPr lvl="1"/>
            <a:r>
              <a:rPr lang="en-US" dirty="0" smtClean="0"/>
              <a:t>The ending of Mark (Mark 16:9-20) is omitted by early manuscripts.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Based on an outline by: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Victor M. </a:t>
            </a:r>
            <a:r>
              <a:rPr lang="en-US" dirty="0" err="1" smtClean="0"/>
              <a:t>Eskew</a:t>
            </a:r>
            <a:endParaRPr lang="en-US" dirty="0" smtClean="0"/>
          </a:p>
          <a:p>
            <a:pPr algn="ctr"/>
            <a:r>
              <a:rPr lang="en-US" dirty="0" err="1" smtClean="0"/>
              <a:t>OceanSide</a:t>
            </a:r>
            <a:r>
              <a:rPr lang="en-US" dirty="0" smtClean="0"/>
              <a:t> church of Christ</a:t>
            </a:r>
          </a:p>
          <a:p>
            <a:pPr algn="ctr"/>
            <a:r>
              <a:rPr lang="en-US" dirty="0" smtClean="0"/>
              <a:t>Atlantic Beach FL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Four different accounts of the life of Christ:</a:t>
            </a:r>
          </a:p>
          <a:p>
            <a:pPr lvl="1"/>
            <a:r>
              <a:rPr lang="en-US" dirty="0" smtClean="0"/>
              <a:t>Matthew</a:t>
            </a:r>
          </a:p>
          <a:p>
            <a:pPr lvl="1"/>
            <a:r>
              <a:rPr lang="en-US" dirty="0" smtClean="0"/>
              <a:t>Mark</a:t>
            </a:r>
          </a:p>
          <a:p>
            <a:pPr lvl="1"/>
            <a:r>
              <a:rPr lang="en-US" dirty="0" smtClean="0"/>
              <a:t>Luke</a:t>
            </a:r>
          </a:p>
          <a:p>
            <a:pPr lvl="1"/>
            <a:r>
              <a:rPr lang="en-US" dirty="0" smtClean="0"/>
              <a:t>John.</a:t>
            </a:r>
          </a:p>
          <a:p>
            <a:r>
              <a:rPr lang="en-US" dirty="0" smtClean="0"/>
              <a:t>Likenesses - they tell of Jesus’ days of earth.</a:t>
            </a:r>
          </a:p>
          <a:p>
            <a:r>
              <a:rPr lang="en-US" dirty="0" smtClean="0"/>
              <a:t>Differences - the perspective they present.</a:t>
            </a:r>
          </a:p>
          <a:p>
            <a:r>
              <a:rPr lang="en-US" dirty="0" smtClean="0"/>
              <a:t>This lesson - introduce “The Gospel of Mark.”</a:t>
            </a:r>
          </a:p>
          <a:p>
            <a:r>
              <a:rPr lang="en-US" dirty="0" smtClean="0"/>
              <a:t>Following lessons</a:t>
            </a:r>
          </a:p>
          <a:p>
            <a:pPr lvl="1"/>
            <a:r>
              <a:rPr lang="en-US" dirty="0" smtClean="0"/>
              <a:t>Study one or more chapters each week for the first portion of the lesson (15 – 20 minutes).</a:t>
            </a:r>
          </a:p>
          <a:p>
            <a:pPr lvl="1"/>
            <a:r>
              <a:rPr lang="en-US" dirty="0" smtClean="0"/>
              <a:t>Concentrate on in depth questions that the material raises.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book itself is anonymous.</a:t>
            </a:r>
          </a:p>
          <a:p>
            <a:r>
              <a:rPr lang="en-US" dirty="0" smtClean="0"/>
              <a:t>No author is specifically named.</a:t>
            </a:r>
          </a:p>
          <a:p>
            <a:r>
              <a:rPr lang="en-US" dirty="0" err="1" smtClean="0"/>
              <a:t>Papias</a:t>
            </a:r>
            <a:r>
              <a:rPr lang="en-US" dirty="0" smtClean="0"/>
              <a:t> – witness</a:t>
            </a:r>
          </a:p>
          <a:p>
            <a:pPr lvl="1"/>
            <a:r>
              <a:rPr lang="en-US" dirty="0" smtClean="0"/>
              <a:t>Elder of the church of Hierapolis</a:t>
            </a:r>
          </a:p>
          <a:p>
            <a:pPr lvl="1"/>
            <a:r>
              <a:rPr lang="en-US" dirty="0" smtClean="0"/>
              <a:t>22 km from Laodicea near Colossae</a:t>
            </a:r>
          </a:p>
          <a:p>
            <a:pPr lvl="1"/>
            <a:r>
              <a:rPr lang="en-US" dirty="0" smtClean="0"/>
              <a:t>Lived from 60 to 130 A.D.</a:t>
            </a:r>
          </a:p>
          <a:p>
            <a:pPr lvl="2">
              <a:buNone/>
            </a:pPr>
            <a:r>
              <a:rPr lang="en-US" dirty="0" smtClean="0"/>
              <a:t>“Mark, having become the interpreter of Peter, wrote down accurately whatever he remembered of the things said and done by the Lord, but not however in order.”</a:t>
            </a:r>
          </a:p>
          <a:p>
            <a:r>
              <a:rPr lang="en-US" dirty="0" smtClean="0"/>
              <a:t>Unlikely that the early church would assign the gospel to a minor figure like John Mark unless he was the author.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of John Mark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John is his Jewish name</a:t>
            </a:r>
          </a:p>
          <a:p>
            <a:r>
              <a:rPr lang="en-US" dirty="0" smtClean="0"/>
              <a:t>Mark is his Roman name.</a:t>
            </a:r>
          </a:p>
          <a:p>
            <a:r>
              <a:rPr lang="en-US" dirty="0" smtClean="0"/>
              <a:t>The first mention is in Acts 12:12, when Peter is coming to his mother's house:</a:t>
            </a:r>
          </a:p>
          <a:p>
            <a:pPr lvl="2">
              <a:buNone/>
            </a:pPr>
            <a:r>
              <a:rPr lang="en-US" dirty="0" smtClean="0"/>
              <a:t>“And when he had considered the thing, he came to the house of Mary the mother of John, whose surname was Mark; where many were gathered together praying.”</a:t>
            </a:r>
          </a:p>
          <a:p>
            <a:r>
              <a:rPr lang="en-US" dirty="0" smtClean="0"/>
              <a:t>John Mark himself appears a bit later in the same chapter, in Acts 12:25, as the travel companion of Saul (Apostle Paul) and Barnabas:</a:t>
            </a:r>
          </a:p>
          <a:p>
            <a:pPr lvl="2">
              <a:buNone/>
            </a:pPr>
            <a:r>
              <a:rPr lang="en-US" dirty="0" smtClean="0"/>
              <a:t>“And Barnabas and Saul returned from Jerusalem, when they had fulfilled their ministry, and took with them John, whose surname was Mark.”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of John Mark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John Mark is mentioned soon after the Council of Jerusalem in Acts 15:37-41. Paul (Saul) does not have a too flattering impression of his former associate, arguing over him with Barnabas in Antioch:</a:t>
            </a:r>
          </a:p>
          <a:p>
            <a:pPr lvl="2">
              <a:buNone/>
            </a:pPr>
            <a:r>
              <a:rPr lang="en-US" dirty="0" smtClean="0"/>
              <a:t>“And Barnabas determined to take with them John, whose surname was Mark. But Paul thought not good to take him with them, who departed from them from </a:t>
            </a:r>
            <a:r>
              <a:rPr lang="en-US" dirty="0" err="1" smtClean="0"/>
              <a:t>Pamphylia</a:t>
            </a:r>
            <a:r>
              <a:rPr lang="en-US" dirty="0" smtClean="0"/>
              <a:t>, and went not with them to the work. And the contention was so sharp between them, that they departed asunder one from the other: and so Barnabas took Mark, and sailed unto Cyprus; And Paul chose Silas, and departed, being recommended by the brethren unto the grace of God. And he went through Syria and Cilicia, confirming the churches.”</a:t>
            </a:r>
          </a:p>
          <a:p>
            <a:r>
              <a:rPr lang="en-US" dirty="0" smtClean="0"/>
              <a:t>This is apparently the same occurrence that was earlier  mentioned in Acts 13:13, this time referring to John Mark simply as "John":</a:t>
            </a:r>
          </a:p>
          <a:p>
            <a:pPr lvl="2">
              <a:buNone/>
            </a:pPr>
            <a:r>
              <a:rPr lang="en-US" dirty="0" smtClean="0"/>
              <a:t>“Now when Paul and his company loosed from </a:t>
            </a:r>
            <a:r>
              <a:rPr lang="en-US" dirty="0" err="1" smtClean="0"/>
              <a:t>Paphos</a:t>
            </a:r>
            <a:r>
              <a:rPr lang="en-US" dirty="0" smtClean="0"/>
              <a:t>, they came to </a:t>
            </a:r>
            <a:r>
              <a:rPr lang="en-US" dirty="0" err="1" smtClean="0"/>
              <a:t>Perga</a:t>
            </a:r>
            <a:r>
              <a:rPr lang="en-US" dirty="0" smtClean="0"/>
              <a:t> in </a:t>
            </a:r>
            <a:r>
              <a:rPr lang="en-US" dirty="0" err="1" smtClean="0"/>
              <a:t>Pamphylia</a:t>
            </a:r>
            <a:r>
              <a:rPr lang="en-US" dirty="0" smtClean="0"/>
              <a:t>: and John departing from them returned to Jerusalem.”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of John Mark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This John had joined their mission in Antioch. Acts 13:4-5 says:</a:t>
            </a:r>
          </a:p>
          <a:p>
            <a:pPr lvl="2">
              <a:buNone/>
            </a:pPr>
            <a:r>
              <a:rPr lang="en-US" dirty="0" smtClean="0"/>
              <a:t>“So they, being sent forth by the Holy Ghost, departed unto Seleucia; and from thence they sailed to Cyprus. And when they were at Salamis, they preached the word of God in the synagogues of the Jews: and they had also John to their minister.”</a:t>
            </a:r>
          </a:p>
          <a:p>
            <a:r>
              <a:rPr lang="en-US" dirty="0" smtClean="0"/>
              <a:t>Ultimately John Mark returned to the ministry 2 Timothy 4:11. This is evidenced by the instruction to Timothy that</a:t>
            </a:r>
          </a:p>
          <a:p>
            <a:pPr lvl="2">
              <a:buNone/>
            </a:pPr>
            <a:r>
              <a:rPr lang="en-US" dirty="0" smtClean="0"/>
              <a:t>"Only Luke is with me. Take Mark, and bring him with thee: for he is profitable to me for the ministry.“</a:t>
            </a:r>
          </a:p>
          <a:p>
            <a:r>
              <a:rPr lang="en-US" dirty="0" smtClean="0"/>
              <a:t>John Mark was with Paul during his first imprisonment Col. 4:10</a:t>
            </a:r>
          </a:p>
          <a:p>
            <a:pPr lvl="2">
              <a:buNone/>
            </a:pPr>
            <a:r>
              <a:rPr lang="en-US" dirty="0" smtClean="0"/>
              <a:t>“Aristarchus my fellow prisoner </a:t>
            </a:r>
            <a:r>
              <a:rPr lang="en-US" dirty="0" err="1" smtClean="0"/>
              <a:t>saluteth</a:t>
            </a:r>
            <a:r>
              <a:rPr lang="en-US" dirty="0" smtClean="0"/>
              <a:t> you, and Marcus, sister's son to Barnabas, (touching whom ye received commandments: if he come unto you, receive him;). “ </a:t>
            </a:r>
          </a:p>
          <a:p>
            <a:r>
              <a:rPr lang="en-US" dirty="0" smtClean="0"/>
              <a:t>So it appears that he was Barnabas’ nephew which may explain why he wanted him along back when he and Paul separated. And Paul also mentions him in Philemon 23-24.</a:t>
            </a:r>
          </a:p>
          <a:p>
            <a:pPr lvl="2">
              <a:buNone/>
            </a:pPr>
            <a:r>
              <a:rPr lang="en-US" dirty="0" smtClean="0"/>
              <a:t>“There salute thee </a:t>
            </a:r>
            <a:r>
              <a:rPr lang="en-US" dirty="0" err="1" smtClean="0"/>
              <a:t>Epaphras</a:t>
            </a:r>
            <a:r>
              <a:rPr lang="en-US" dirty="0" smtClean="0"/>
              <a:t>, my </a:t>
            </a:r>
            <a:r>
              <a:rPr lang="en-US" dirty="0" err="1" smtClean="0"/>
              <a:t>fellowprisoner</a:t>
            </a:r>
            <a:r>
              <a:rPr lang="en-US" dirty="0" smtClean="0"/>
              <a:t> in Christ Jesus; Marcus, Aristarchus, Demas, Lucas, my </a:t>
            </a:r>
            <a:r>
              <a:rPr lang="en-US" dirty="0" err="1" smtClean="0"/>
              <a:t>fellowlabourers</a:t>
            </a:r>
            <a:r>
              <a:rPr lang="en-US" dirty="0" smtClean="0"/>
              <a:t>.”</a:t>
            </a:r>
          </a:p>
          <a:p>
            <a:r>
              <a:rPr lang="en-US" dirty="0" smtClean="0"/>
              <a:t>John Mark was also with Peter when he wrote his first epistle (I Pet. 5:13).</a:t>
            </a:r>
          </a:p>
          <a:p>
            <a:pPr lvl="2">
              <a:buNone/>
            </a:pPr>
            <a:r>
              <a:rPr lang="en-US" dirty="0" smtClean="0"/>
              <a:t>“The church that is at Babylon, elected together with you, </a:t>
            </a:r>
            <a:r>
              <a:rPr lang="en-US" dirty="0" err="1" smtClean="0"/>
              <a:t>saluteth</a:t>
            </a:r>
            <a:r>
              <a:rPr lang="en-US" dirty="0" smtClean="0"/>
              <a:t> you; and so doth Marcus my son.”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Audience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Time enough had passed for the gospel to permeate the Roman Empire (AD33 to AD60).</a:t>
            </a:r>
          </a:p>
          <a:p>
            <a:r>
              <a:rPr lang="en-US" dirty="0" smtClean="0"/>
              <a:t>The Jewish historian Eusebius quotes Clement as saying:</a:t>
            </a:r>
          </a:p>
          <a:p>
            <a:pPr lvl="2">
              <a:buNone/>
            </a:pPr>
            <a:r>
              <a:rPr lang="en-US" dirty="0" smtClean="0"/>
              <a:t>“…the request of many Romans that Mark reduce to writing the preaching of Peter” (</a:t>
            </a:r>
            <a:r>
              <a:rPr lang="en-US" dirty="0" err="1" smtClean="0"/>
              <a:t>Thiessen</a:t>
            </a:r>
            <a:r>
              <a:rPr lang="en-US" dirty="0" smtClean="0"/>
              <a:t>, 145).</a:t>
            </a:r>
          </a:p>
          <a:p>
            <a:r>
              <a:rPr lang="en-US" dirty="0" smtClean="0"/>
              <a:t>The Audience:  Romans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Audience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Mark begins his book with Jesus as the Son of God (Mark 1:1), not from his connection to Abraham and David (Matt. 1:1).</a:t>
            </a:r>
          </a:p>
          <a:p>
            <a:r>
              <a:rPr lang="en-US" dirty="0" smtClean="0"/>
              <a:t>The author does not appeal to the OT, except in the case of Isaiah’s prophecy about John the Baptist (Mark 1:2).  He does note that Jesus quotes from the OT several times.</a:t>
            </a:r>
          </a:p>
          <a:p>
            <a:r>
              <a:rPr lang="en-US" dirty="0" smtClean="0"/>
              <a:t>Jewish references are explained by the author since they were unfamiliar to the Roman readers.</a:t>
            </a:r>
          </a:p>
          <a:p>
            <a:pPr lvl="1"/>
            <a:r>
              <a:rPr lang="en-US" dirty="0" smtClean="0"/>
              <a:t>Fasting (Mark 2:18)</a:t>
            </a:r>
          </a:p>
          <a:p>
            <a:pPr lvl="1"/>
            <a:r>
              <a:rPr lang="en-US" dirty="0" smtClean="0"/>
              <a:t>Washings (Mark 7:3-4)</a:t>
            </a:r>
          </a:p>
          <a:p>
            <a:pPr lvl="1"/>
            <a:r>
              <a:rPr lang="en-US" dirty="0" smtClean="0"/>
              <a:t>The mount of Olives being “over against the temple” (Mark 13:3)</a:t>
            </a:r>
          </a:p>
          <a:p>
            <a:pPr lvl="1"/>
            <a:r>
              <a:rPr lang="en-US" dirty="0" smtClean="0"/>
              <a:t>The Passover (Mark 14:12)</a:t>
            </a:r>
          </a:p>
          <a:p>
            <a:pPr lvl="1"/>
            <a:r>
              <a:rPr lang="en-US" dirty="0" smtClean="0"/>
              <a:t>The preparation for the Sabbath (Mark 15:42)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2052</Words>
  <Application>Microsoft Office PowerPoint</Application>
  <PresentationFormat>On-screen Show (4:3)</PresentationFormat>
  <Paragraphs>160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THE GOSPEL OF MARK   </vt:lpstr>
      <vt:lpstr>Based on an outline by:</vt:lpstr>
      <vt:lpstr>Introduction</vt:lpstr>
      <vt:lpstr>Authorship</vt:lpstr>
      <vt:lpstr>Background of John Mark</vt:lpstr>
      <vt:lpstr>Background of John Mark</vt:lpstr>
      <vt:lpstr>Background of John Mark</vt:lpstr>
      <vt:lpstr>The Audience</vt:lpstr>
      <vt:lpstr>The Audience</vt:lpstr>
      <vt:lpstr>The Audience</vt:lpstr>
      <vt:lpstr>Date, Outline, Key Verse</vt:lpstr>
      <vt:lpstr>Theme:  Jesus, the Perfect Servant of God</vt:lpstr>
      <vt:lpstr>Theme:  Jesus, the Perfect Servant of God</vt:lpstr>
      <vt:lpstr>Theme:  Jesus, the Perfect Servant of God</vt:lpstr>
      <vt:lpstr>Theme:  Jesus, the Perfect Servant of God</vt:lpstr>
      <vt:lpstr>Theme:  Jesus, the Perfect Servant of God</vt:lpstr>
      <vt:lpstr>Conclusion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GOSPEL OF MARK</dc:title>
  <dc:creator>John Hope</dc:creator>
  <cp:lastModifiedBy>John Hope</cp:lastModifiedBy>
  <cp:revision>16</cp:revision>
  <dcterms:created xsi:type="dcterms:W3CDTF">2013-06-01T16:49:53Z</dcterms:created>
  <dcterms:modified xsi:type="dcterms:W3CDTF">2013-06-02T01:13:17Z</dcterms:modified>
</cp:coreProperties>
</file>