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1" r:id="rId8"/>
    <p:sldId id="265" r:id="rId9"/>
    <p:sldId id="262" r:id="rId10"/>
    <p:sldId id="266" r:id="rId11"/>
    <p:sldId id="263"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56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DFFE7F-9BD2-4D8A-A2B0-7C62FFDE43BC}" type="datetimeFigureOut">
              <a:rPr lang="en-US" smtClean="0"/>
              <a:pPr/>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85FB7-90D0-4D30-B1E9-87B4B82D43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FFE7F-9BD2-4D8A-A2B0-7C62FFDE43BC}" type="datetimeFigureOut">
              <a:rPr lang="en-US" smtClean="0"/>
              <a:pPr/>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85FB7-90D0-4D30-B1E9-87B4B82D43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FFE7F-9BD2-4D8A-A2B0-7C62FFDE43BC}" type="datetimeFigureOut">
              <a:rPr lang="en-US" smtClean="0"/>
              <a:pPr/>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85FB7-90D0-4D30-B1E9-87B4B82D43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FFE7F-9BD2-4D8A-A2B0-7C62FFDE43BC}" type="datetimeFigureOut">
              <a:rPr lang="en-US" smtClean="0"/>
              <a:pPr/>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85FB7-90D0-4D30-B1E9-87B4B82D43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DFFE7F-9BD2-4D8A-A2B0-7C62FFDE43BC}" type="datetimeFigureOut">
              <a:rPr lang="en-US" smtClean="0"/>
              <a:pPr/>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85FB7-90D0-4D30-B1E9-87B4B82D43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DFFE7F-9BD2-4D8A-A2B0-7C62FFDE43BC}" type="datetimeFigureOut">
              <a:rPr lang="en-US" smtClean="0"/>
              <a:pPr/>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85FB7-90D0-4D30-B1E9-87B4B82D43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DFFE7F-9BD2-4D8A-A2B0-7C62FFDE43BC}" type="datetimeFigureOut">
              <a:rPr lang="en-US" smtClean="0"/>
              <a:pPr/>
              <a:t>6/15/2013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E85FB7-90D0-4D30-B1E9-87B4B82D43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DFFE7F-9BD2-4D8A-A2B0-7C62FFDE43BC}" type="datetimeFigureOut">
              <a:rPr lang="en-US" smtClean="0"/>
              <a:pPr/>
              <a:t>6/15/2013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E85FB7-90D0-4D30-B1E9-87B4B82D43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FFE7F-9BD2-4D8A-A2B0-7C62FFDE43BC}" type="datetimeFigureOut">
              <a:rPr lang="en-US" smtClean="0"/>
              <a:pPr/>
              <a:t>6/15/2013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E85FB7-90D0-4D30-B1E9-87B4B82D43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FFE7F-9BD2-4D8A-A2B0-7C62FFDE43BC}" type="datetimeFigureOut">
              <a:rPr lang="en-US" smtClean="0"/>
              <a:pPr/>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85FB7-90D0-4D30-B1E9-87B4B82D43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FFE7F-9BD2-4D8A-A2B0-7C62FFDE43BC}" type="datetimeFigureOut">
              <a:rPr lang="en-US" smtClean="0"/>
              <a:pPr/>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85FB7-90D0-4D30-B1E9-87B4B82D43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FFE7F-9BD2-4D8A-A2B0-7C62FFDE43BC}" type="datetimeFigureOut">
              <a:rPr lang="en-US" smtClean="0"/>
              <a:pPr/>
              <a:t>6/15/2013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85FB7-90D0-4D30-B1E9-87B4B82D43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Gospel of Mark</a:t>
            </a:r>
            <a:endParaRPr lang="en-US" dirty="0"/>
          </a:p>
        </p:txBody>
      </p:sp>
      <p:sp>
        <p:nvSpPr>
          <p:cNvPr id="3" name="Subtitle 2"/>
          <p:cNvSpPr>
            <a:spLocks noGrp="1"/>
          </p:cNvSpPr>
          <p:nvPr>
            <p:ph type="subTitle" idx="1"/>
          </p:nvPr>
        </p:nvSpPr>
        <p:spPr/>
        <p:txBody>
          <a:bodyPr/>
          <a:lstStyle/>
          <a:p>
            <a:r>
              <a:rPr lang="en-US" dirty="0" smtClean="0"/>
              <a:t>Chapter 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ON THE SABBATH</a:t>
            </a:r>
            <a:br>
              <a:rPr lang="en-US" dirty="0" smtClean="0"/>
            </a:br>
            <a:r>
              <a:rPr lang="en-US" dirty="0" smtClean="0"/>
              <a:t>(Mark 2:23-28)</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Correction (Mark 2:25-28)</a:t>
            </a:r>
          </a:p>
          <a:p>
            <a:pPr lvl="1"/>
            <a:r>
              <a:rPr lang="en-US" dirty="0" smtClean="0"/>
              <a:t>The example of David (Mark 2:25-26; I Sam. 21:1-6)</a:t>
            </a:r>
          </a:p>
          <a:p>
            <a:pPr lvl="2"/>
            <a:r>
              <a:rPr lang="en-US" dirty="0" smtClean="0"/>
              <a:t>The Question:  Did David sin in eating the showbread? Or, did David exercise a higher law of mercy?</a:t>
            </a:r>
          </a:p>
          <a:p>
            <a:pPr lvl="2"/>
            <a:r>
              <a:rPr lang="en-US" dirty="0" smtClean="0"/>
              <a:t>In either case, the Jews did not condemn the actions of David, yet they condemned Jesus who was not in violation of the Mosaic Law.</a:t>
            </a:r>
          </a:p>
          <a:p>
            <a:pPr lvl="1"/>
            <a:r>
              <a:rPr lang="en-US" dirty="0" smtClean="0"/>
              <a:t>The position of Jesus (Mark 2:28)</a:t>
            </a:r>
          </a:p>
          <a:p>
            <a:pPr lvl="2">
              <a:buNone/>
            </a:pPr>
            <a:r>
              <a:rPr lang="en-US" dirty="0" smtClean="0"/>
              <a:t>“Therefore the Son of man is the Lord also of the Sabbath.”</a:t>
            </a:r>
          </a:p>
          <a:p>
            <a:r>
              <a:rPr lang="en-US" dirty="0" smtClean="0"/>
              <a:t>The Manifestation:  The Lord of the Sabbath</a:t>
            </a:r>
          </a:p>
          <a:p>
            <a:pPr lvl="1"/>
            <a:r>
              <a:rPr lang="en-US" dirty="0" smtClean="0"/>
              <a:t>Jesus created the Sabbath.</a:t>
            </a:r>
          </a:p>
          <a:p>
            <a:pPr lvl="1"/>
            <a:r>
              <a:rPr lang="en-US" dirty="0" smtClean="0"/>
              <a:t>He knew all the </a:t>
            </a:r>
            <a:r>
              <a:rPr lang="en-US" dirty="0" err="1" smtClean="0"/>
              <a:t>in’s</a:t>
            </a:r>
            <a:r>
              <a:rPr lang="en-US" dirty="0" smtClean="0"/>
              <a:t> and out’s of the Sabbath.</a:t>
            </a:r>
          </a:p>
          <a:p>
            <a:pPr lvl="1"/>
            <a:r>
              <a:rPr lang="en-US" dirty="0" smtClean="0"/>
              <a:t>There is no way that He would violate the Sabbath (Heb. 4:15).</a:t>
            </a:r>
          </a:p>
          <a:p>
            <a:pPr lvl="1"/>
            <a:r>
              <a:rPr lang="en-US" dirty="0" smtClean="0"/>
              <a:t>He knew all those who abused the Sabbath.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Opposition to Jesus was inevitable.</a:t>
            </a:r>
          </a:p>
          <a:p>
            <a:r>
              <a:rPr lang="en-US" dirty="0" smtClean="0"/>
              <a:t>In each instance, the opposition caused an aspect of the Servant of God to shine forth.</a:t>
            </a:r>
          </a:p>
          <a:p>
            <a:pPr lvl="1"/>
            <a:r>
              <a:rPr lang="en-US" dirty="0" smtClean="0"/>
              <a:t>He is deity.</a:t>
            </a:r>
          </a:p>
          <a:p>
            <a:pPr lvl="1"/>
            <a:r>
              <a:rPr lang="en-US" dirty="0" smtClean="0"/>
              <a:t>He is the Great Physician.</a:t>
            </a:r>
          </a:p>
          <a:p>
            <a:pPr lvl="1"/>
            <a:r>
              <a:rPr lang="en-US" dirty="0" smtClean="0"/>
              <a:t>He is the Bridegroom.</a:t>
            </a:r>
          </a:p>
          <a:p>
            <a:pPr lvl="1"/>
            <a:r>
              <a:rPr lang="en-US" dirty="0" smtClean="0"/>
              <a:t>He is the Lord of the Sabbath.</a:t>
            </a:r>
          </a:p>
          <a:p>
            <a:r>
              <a:rPr lang="en-US" dirty="0" smtClean="0"/>
              <a:t>Jesus occupies a position of preeminence.</a:t>
            </a:r>
          </a:p>
          <a:p>
            <a:pPr lvl="1"/>
            <a:r>
              <a:rPr lang="en-US" dirty="0" smtClean="0"/>
              <a:t>We should acknowledge His deity.</a:t>
            </a:r>
          </a:p>
          <a:p>
            <a:pPr lvl="1"/>
            <a:r>
              <a:rPr lang="en-US" dirty="0" smtClean="0"/>
              <a:t>We should seek Him as the Great Physician.</a:t>
            </a:r>
          </a:p>
          <a:p>
            <a:pPr lvl="1"/>
            <a:r>
              <a:rPr lang="en-US" dirty="0" smtClean="0"/>
              <a:t>We can then wait for His return as the Bridegroom who will be seeking His precious bride, the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 1</a:t>
            </a:r>
            <a:endParaRPr lang="en-US" dirty="0"/>
          </a:p>
        </p:txBody>
      </p:sp>
      <p:sp>
        <p:nvSpPr>
          <p:cNvPr id="3" name="Content Placeholder 2"/>
          <p:cNvSpPr>
            <a:spLocks noGrp="1"/>
          </p:cNvSpPr>
          <p:nvPr>
            <p:ph idx="1"/>
          </p:nvPr>
        </p:nvSpPr>
        <p:spPr/>
        <p:txBody>
          <a:bodyPr/>
          <a:lstStyle/>
          <a:p>
            <a:r>
              <a:rPr lang="en-US" dirty="0" smtClean="0"/>
              <a:t>Jesus heals the man with palsy by saying his sins are forgiven.</a:t>
            </a:r>
          </a:p>
          <a:p>
            <a:r>
              <a:rPr lang="en-US" dirty="0" smtClean="0"/>
              <a:t>This implies that sin was the cause of his sickness.</a:t>
            </a:r>
          </a:p>
          <a:p>
            <a:r>
              <a:rPr lang="en-US" dirty="0" smtClean="0"/>
              <a:t>Sin is the original cause of all human suffering.</a:t>
            </a:r>
          </a:p>
          <a:p>
            <a:r>
              <a:rPr lang="en-US" dirty="0" smtClean="0"/>
              <a:t>What is the connection between sin and sickness in the world today?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 2</a:t>
            </a:r>
            <a:endParaRPr lang="en-US" dirty="0"/>
          </a:p>
        </p:txBody>
      </p:sp>
      <p:sp>
        <p:nvSpPr>
          <p:cNvPr id="3" name="Content Placeholder 2"/>
          <p:cNvSpPr>
            <a:spLocks noGrp="1"/>
          </p:cNvSpPr>
          <p:nvPr>
            <p:ph idx="1"/>
          </p:nvPr>
        </p:nvSpPr>
        <p:spPr/>
        <p:txBody>
          <a:bodyPr/>
          <a:lstStyle/>
          <a:p>
            <a:r>
              <a:rPr lang="en-US" dirty="0" smtClean="0"/>
              <a:t>Fasting and meditation played an important part in Jewish religious life.</a:t>
            </a:r>
          </a:p>
          <a:p>
            <a:r>
              <a:rPr lang="en-US" dirty="0" smtClean="0"/>
              <a:t>Should modern Christians put more emphasis on these rites?</a:t>
            </a:r>
          </a:p>
          <a:p>
            <a:r>
              <a:rPr lang="en-US" dirty="0" smtClean="0"/>
              <a:t>Are there any other rites you can think of that need to be emphasized today?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Initial Opposition to God’s Servant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actions of Jesus in Mark 1 caused many individuals to take note of Him. Mark 1:28</a:t>
            </a:r>
          </a:p>
          <a:p>
            <a:pPr lvl="1">
              <a:buNone/>
            </a:pPr>
            <a:r>
              <a:rPr lang="en-US" dirty="0" smtClean="0"/>
              <a:t>“And immediately his fame spread abroad throughout all the region round about Galilee.”</a:t>
            </a:r>
          </a:p>
          <a:p>
            <a:pPr lvl="1"/>
            <a:r>
              <a:rPr lang="en-US" dirty="0" smtClean="0"/>
              <a:t>In Mark 1:37, Jesus is told:  All men seek for thee.</a:t>
            </a:r>
          </a:p>
          <a:p>
            <a:pPr lvl="1"/>
            <a:r>
              <a:rPr lang="en-US" dirty="0" smtClean="0"/>
              <a:t>After the healing of the leper, Jesus could no more openly enter into the city (Mark 1:45).</a:t>
            </a:r>
          </a:p>
          <a:p>
            <a:r>
              <a:rPr lang="en-US" dirty="0" smtClean="0"/>
              <a:t>With His popularity growing, it is not surprising to find opposition against Him growing as well.</a:t>
            </a:r>
          </a:p>
          <a:p>
            <a:pPr lvl="1"/>
            <a:r>
              <a:rPr lang="en-US" dirty="0" smtClean="0"/>
              <a:t>In Mark 2, we read of four events in the Life of Christ.  He is challenged by the Jewish leaders each time.</a:t>
            </a:r>
          </a:p>
          <a:p>
            <a:pPr lvl="1"/>
            <a:r>
              <a:rPr lang="en-US" dirty="0" smtClean="0"/>
              <a:t>Each of the events follows a pattern:</a:t>
            </a:r>
          </a:p>
          <a:p>
            <a:pPr lvl="2"/>
            <a:r>
              <a:rPr lang="en-US" dirty="0" smtClean="0"/>
              <a:t>An action sparks controversy.</a:t>
            </a:r>
          </a:p>
          <a:p>
            <a:pPr lvl="2"/>
            <a:r>
              <a:rPr lang="en-US" dirty="0" smtClean="0"/>
              <a:t>There is the opposition by the Jewish leaders.</a:t>
            </a:r>
          </a:p>
          <a:p>
            <a:pPr lvl="2"/>
            <a:r>
              <a:rPr lang="en-US" dirty="0" smtClean="0"/>
              <a:t>Jesus, then, corrects them.</a:t>
            </a:r>
          </a:p>
          <a:p>
            <a:pPr lvl="2"/>
            <a:r>
              <a:rPr lang="en-US" dirty="0" smtClean="0"/>
              <a:t>In each account, there is a manifestation of the Servant of God.</a:t>
            </a:r>
          </a:p>
          <a:p>
            <a:r>
              <a:rPr lang="en-US" dirty="0" smtClean="0"/>
              <a:t>We have entitled this chapter:  “Initial Opposition to God’s Servant.”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FORGIVING SINS (Mark 2:1-12)</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Action</a:t>
            </a:r>
          </a:p>
          <a:p>
            <a:pPr lvl="1"/>
            <a:r>
              <a:rPr lang="en-US" dirty="0" smtClean="0"/>
              <a:t>In Capernaum, Jesus entered into a house. </a:t>
            </a:r>
          </a:p>
          <a:p>
            <a:pPr lvl="3">
              <a:buNone/>
            </a:pPr>
            <a:r>
              <a:rPr lang="en-US" dirty="0" smtClean="0"/>
              <a:t>“When it was noised where He was, many were gathered together, insomuch that there was no room to receive them, no, not so much as bout the door.”</a:t>
            </a:r>
          </a:p>
          <a:p>
            <a:pPr lvl="2"/>
            <a:r>
              <a:rPr lang="en-US" dirty="0" smtClean="0"/>
              <a:t>Four men carried a bed with one afflicted with palsy.</a:t>
            </a:r>
          </a:p>
          <a:p>
            <a:pPr lvl="2"/>
            <a:r>
              <a:rPr lang="en-US" dirty="0" smtClean="0"/>
              <a:t>They broke up the roof and lowered the man before Jesus.</a:t>
            </a:r>
          </a:p>
          <a:p>
            <a:pPr lvl="2"/>
            <a:r>
              <a:rPr lang="en-US" dirty="0" smtClean="0"/>
              <a:t>Jesus’ response (Mark 2:5)</a:t>
            </a:r>
          </a:p>
          <a:p>
            <a:pPr lvl="3">
              <a:buNone/>
            </a:pPr>
            <a:r>
              <a:rPr lang="en-US" dirty="0" smtClean="0"/>
              <a:t>“And when Jesus saw their faith, he said unto the sick of the palsy, Son, thy sins be forgiven thee.”</a:t>
            </a:r>
          </a:p>
          <a:p>
            <a:pPr lvl="2"/>
            <a:r>
              <a:rPr lang="en-US" dirty="0" smtClean="0"/>
              <a:t>With these words, Jesus drew the issue squarely.  He was claiming to be divine.</a:t>
            </a:r>
          </a:p>
          <a:p>
            <a:r>
              <a:rPr lang="en-US" dirty="0" smtClean="0"/>
              <a:t>The Opposition</a:t>
            </a:r>
          </a:p>
          <a:p>
            <a:pPr lvl="1"/>
            <a:r>
              <a:rPr lang="en-US" dirty="0" smtClean="0"/>
              <a:t>The scribes heard Jesus’ words, and reasoned in their hearts (Mark 2:7).</a:t>
            </a:r>
          </a:p>
          <a:p>
            <a:pPr lvl="3">
              <a:buNone/>
            </a:pPr>
            <a:r>
              <a:rPr lang="en-US" dirty="0" smtClean="0"/>
              <a:t>“Why doth this man thus speak blasphemies?  Who can forgive sins but God only?”</a:t>
            </a:r>
          </a:p>
          <a:p>
            <a:pPr lvl="1"/>
            <a:r>
              <a:rPr lang="en-US" dirty="0" smtClean="0"/>
              <a:t>The scribes were correct in their doctrine.  Only God can forgive sins.</a:t>
            </a:r>
          </a:p>
          <a:p>
            <a:pPr lvl="1"/>
            <a:r>
              <a:rPr lang="en-US" dirty="0" smtClean="0"/>
              <a:t>The scribes were wrong in their application.  They assumed Jesus was just a man.  They failed to see that He was deity also.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FORGIVING SINS (Mark 2:1-12)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Correction</a:t>
            </a:r>
          </a:p>
          <a:p>
            <a:pPr lvl="1"/>
            <a:r>
              <a:rPr lang="en-US" dirty="0" smtClean="0"/>
              <a:t>Jesus would offer them proof of his deity.</a:t>
            </a:r>
          </a:p>
          <a:p>
            <a:pPr lvl="1"/>
            <a:r>
              <a:rPr lang="en-US" dirty="0" smtClean="0"/>
              <a:t>He would heal the man sick of palsy.  This divine healing would prove the truthfulness of His words of forgiveness (Mark 2:10-12a).</a:t>
            </a:r>
          </a:p>
          <a:p>
            <a:pPr lvl="2">
              <a:buNone/>
            </a:pPr>
            <a:r>
              <a:rPr lang="en-US" dirty="0" smtClean="0"/>
              <a:t>“But that ye may know that the Son of man hath power on earth to forgive sins, (he </a:t>
            </a:r>
            <a:r>
              <a:rPr lang="en-US" dirty="0" err="1" smtClean="0"/>
              <a:t>saith</a:t>
            </a:r>
            <a:r>
              <a:rPr lang="en-US" dirty="0" smtClean="0"/>
              <a:t> to the sick of the palsy,) I say unto thee, Arise, and take up thy bed, and go thy way into </a:t>
            </a:r>
            <a:r>
              <a:rPr lang="en-US" dirty="0" err="1" smtClean="0"/>
              <a:t>thine</a:t>
            </a:r>
            <a:r>
              <a:rPr lang="en-US" dirty="0" smtClean="0"/>
              <a:t> house.  And immediately he arose, took up the bed, and went forth before them all.”</a:t>
            </a:r>
          </a:p>
          <a:p>
            <a:r>
              <a:rPr lang="en-US" dirty="0" smtClean="0"/>
              <a:t>The Manifestation:  Jesus is deity.  He is God.  He has the ability to forgive sins.  Those who accept and acknowledge His deity are taking steps necessary to receive the forgiveness of their sins (John 8:24). </a:t>
            </a:r>
          </a:p>
          <a:p>
            <a:pPr lvl="1">
              <a:buNone/>
            </a:pPr>
            <a:r>
              <a:rPr lang="en-US" dirty="0" smtClean="0"/>
              <a:t>“I said therefore unto you, that ye shall die in your sins:  for if ye believe not that I am he, ye shall die in your sins.”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EATING WITH PUBLICANS AND SINNERS (Mark 2:15-17)</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Action (Mark 2:15)</a:t>
            </a:r>
          </a:p>
          <a:p>
            <a:pPr lvl="1">
              <a:buNone/>
            </a:pPr>
            <a:r>
              <a:rPr lang="en-US" dirty="0" smtClean="0"/>
              <a:t>“And it came to pass, that, as Jesus sat at meat in his house, many publicans and sinners sat also together with Jesus and his disciples:  for there were many, and they followed him.”</a:t>
            </a:r>
          </a:p>
          <a:p>
            <a:r>
              <a:rPr lang="en-US" dirty="0" smtClean="0"/>
              <a:t>The Opposition (Mark 2:16)</a:t>
            </a:r>
          </a:p>
          <a:p>
            <a:pPr lvl="1">
              <a:buNone/>
            </a:pPr>
            <a:r>
              <a:rPr lang="en-US" dirty="0" smtClean="0"/>
              <a:t>“And when the scribes and Pharisees saw him eat with publicans and sinners, they said unto his disciples, How is it he </a:t>
            </a:r>
            <a:r>
              <a:rPr lang="en-US" dirty="0" err="1" smtClean="0"/>
              <a:t>eateth</a:t>
            </a:r>
            <a:r>
              <a:rPr lang="en-US" dirty="0" smtClean="0"/>
              <a:t> and </a:t>
            </a:r>
            <a:r>
              <a:rPr lang="en-US" dirty="0" err="1" smtClean="0"/>
              <a:t>drinketh</a:t>
            </a:r>
            <a:r>
              <a:rPr lang="en-US" dirty="0" smtClean="0"/>
              <a:t> with publicans and sinners?”</a:t>
            </a:r>
          </a:p>
          <a:p>
            <a:pPr lvl="1"/>
            <a:r>
              <a:rPr lang="en-US" dirty="0" smtClean="0"/>
              <a:t>The Pharisees’ name means “separatists.”</a:t>
            </a:r>
          </a:p>
          <a:p>
            <a:pPr lvl="1"/>
            <a:r>
              <a:rPr lang="en-US" dirty="0" smtClean="0"/>
              <a:t>They sought to keep themselves from everything sinful, at least on the outside.  They would never been seen at a table with sinners.</a:t>
            </a:r>
          </a:p>
          <a:p>
            <a:pPr lvl="1"/>
            <a:r>
              <a:rPr lang="en-US" dirty="0" smtClean="0"/>
              <a:t>The Pharisee’s prayer (Luke 18:11)</a:t>
            </a:r>
          </a:p>
          <a:p>
            <a:pPr lvl="2">
              <a:buNone/>
            </a:pPr>
            <a:r>
              <a:rPr lang="en-US" dirty="0" smtClean="0"/>
              <a:t>“The Pharisee stood and prayed thus with himself, God, I thank thee, that I am not as other men are, </a:t>
            </a:r>
            <a:r>
              <a:rPr lang="en-US" dirty="0" err="1" smtClean="0"/>
              <a:t>extortioners</a:t>
            </a:r>
            <a:r>
              <a:rPr lang="en-US" dirty="0" smtClean="0"/>
              <a:t>, unjust, adulterers, or even as this publican.”</a:t>
            </a:r>
          </a:p>
          <a:p>
            <a:pPr lvl="1"/>
            <a:r>
              <a:rPr lang="en-US" dirty="0" smtClean="0"/>
              <a:t>They equated any association with sinners as being partakers of their sins.  Thus, they wondered how Jesus could eat and drink with such a disgusting lot.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EATING WITH PUBLICANS AND SINNERS (Mark 2:15-17)</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Correction (Mark 2:17)</a:t>
            </a:r>
          </a:p>
          <a:p>
            <a:pPr lvl="1">
              <a:buNone/>
            </a:pPr>
            <a:r>
              <a:rPr lang="en-US" dirty="0" smtClean="0"/>
              <a:t>“When Jesus heard it, he </a:t>
            </a:r>
            <a:r>
              <a:rPr lang="en-US" dirty="0" err="1" smtClean="0"/>
              <a:t>saith</a:t>
            </a:r>
            <a:r>
              <a:rPr lang="en-US" dirty="0" smtClean="0"/>
              <a:t> unto them, They that are whole have no need of the physician, but they that are sick:  I came not to call the righteous, but sinners to repentance.”</a:t>
            </a:r>
          </a:p>
          <a:p>
            <a:pPr lvl="1"/>
            <a:r>
              <a:rPr lang="en-US" dirty="0" smtClean="0"/>
              <a:t>To heal, the physician must go to the sick.</a:t>
            </a:r>
          </a:p>
          <a:p>
            <a:pPr lvl="1"/>
            <a:r>
              <a:rPr lang="en-US" dirty="0" smtClean="0"/>
              <a:t>Jesus’ mission was among those who were spiritually ill.</a:t>
            </a:r>
          </a:p>
          <a:p>
            <a:r>
              <a:rPr lang="en-US" dirty="0" smtClean="0"/>
              <a:t>The Manifestation:  Jesus is presented as the Great Physician.  </a:t>
            </a:r>
          </a:p>
          <a:p>
            <a:pPr lvl="1"/>
            <a:r>
              <a:rPr lang="en-US" dirty="0" smtClean="0"/>
              <a:t>Man is still sick with sin.</a:t>
            </a:r>
          </a:p>
          <a:p>
            <a:pPr lvl="1"/>
            <a:r>
              <a:rPr lang="en-US" dirty="0" smtClean="0"/>
              <a:t>All need the Great Physician to heal their soul.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 FASTING (Mark 2:18-22)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Action:  The disciples of Jesus did not fast as did the disciples of John and of the Pharisees.</a:t>
            </a:r>
          </a:p>
          <a:p>
            <a:r>
              <a:rPr lang="en-US" dirty="0" smtClean="0"/>
              <a:t>The Opposition (Mark 2:18)</a:t>
            </a:r>
          </a:p>
          <a:p>
            <a:pPr lvl="1">
              <a:buNone/>
            </a:pPr>
            <a:r>
              <a:rPr lang="en-US" dirty="0" smtClean="0"/>
              <a:t>“…Why do the disciples of John and of the Pharisees fast, but thy disciples fast not?”</a:t>
            </a:r>
          </a:p>
          <a:p>
            <a:pPr lvl="1"/>
            <a:r>
              <a:rPr lang="en-US" dirty="0" smtClean="0"/>
              <a:t>It is interesting that the disciples of John and the disciples of the Pharisees were not friendly toward each other.</a:t>
            </a:r>
          </a:p>
          <a:p>
            <a:pPr lvl="1"/>
            <a:r>
              <a:rPr lang="en-US" dirty="0" smtClean="0"/>
              <a:t>Yet, they wanted to know why Jesus disciples did not fast when they did.</a:t>
            </a:r>
          </a:p>
          <a:p>
            <a:pPr lvl="1"/>
            <a:r>
              <a:rPr lang="en-US" dirty="0" smtClean="0"/>
              <a:t>Again, fasting was seen as a sign of spirituality:  self-sacrifice, dependence on God, and an expression of grief and sorrow.  The Pharisee of Luke 18 prided himself on having fasted twice each week (Luke 18:12).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FASTING (Mark 2:18-22)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Correction (Mark 2:19-20)</a:t>
            </a:r>
          </a:p>
          <a:p>
            <a:pPr lvl="1">
              <a:buNone/>
            </a:pPr>
            <a:r>
              <a:rPr lang="en-US" dirty="0" smtClean="0"/>
              <a:t>“And Jesus said unto them, Can the children of the bridegroom fast, while the bridegroom is with them?  As long as they have the bridegroom with them, they cannot fast.”</a:t>
            </a:r>
          </a:p>
          <a:p>
            <a:pPr lvl="1"/>
            <a:r>
              <a:rPr lang="en-US" dirty="0" smtClean="0"/>
              <a:t>Fasting was not a practice commanded by the Law of Moses.</a:t>
            </a:r>
          </a:p>
          <a:p>
            <a:pPr lvl="1"/>
            <a:r>
              <a:rPr lang="en-US" dirty="0" smtClean="0"/>
              <a:t>Fasting grew out of occasions of sorrow, grief, and decision-making.</a:t>
            </a:r>
          </a:p>
          <a:p>
            <a:pPr lvl="1"/>
            <a:r>
              <a:rPr lang="en-US" dirty="0" smtClean="0"/>
              <a:t>At this time, Jesus’ disciples had no reason to fast.  The bridegroom, Jesus, was still with them.</a:t>
            </a:r>
          </a:p>
          <a:p>
            <a:r>
              <a:rPr lang="en-US" dirty="0" smtClean="0"/>
              <a:t>The Manifestation:  Jesus is portrayed as the Bridegroom.</a:t>
            </a:r>
          </a:p>
          <a:p>
            <a:pPr lvl="1"/>
            <a:r>
              <a:rPr lang="en-US" dirty="0" smtClean="0"/>
              <a:t>NOTE:  He has now gone away.  We are eagerly anticipating His return.</a:t>
            </a:r>
          </a:p>
          <a:p>
            <a:pPr lvl="1"/>
            <a:r>
              <a:rPr lang="en-US" dirty="0" smtClean="0"/>
              <a:t>Now there is a need for fasting.  We sorrow, awaiting His coming (Mark 2:20).</a:t>
            </a:r>
          </a:p>
          <a:p>
            <a:pPr lvl="2">
              <a:buNone/>
            </a:pPr>
            <a:r>
              <a:rPr lang="en-US" dirty="0" smtClean="0"/>
              <a:t>“But the days will come when the bridegroom shall be taken away from them, and then shall they fast in those days.”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ON THE SABBATH</a:t>
            </a:r>
            <a:br>
              <a:rPr lang="en-US" dirty="0" smtClean="0"/>
            </a:br>
            <a:r>
              <a:rPr lang="en-US" dirty="0" smtClean="0"/>
              <a:t>(Mark 2:23-28)</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Action (Mark 1:23)</a:t>
            </a:r>
          </a:p>
          <a:p>
            <a:pPr lvl="1">
              <a:buNone/>
            </a:pPr>
            <a:r>
              <a:rPr lang="en-US" dirty="0" smtClean="0"/>
              <a:t>“And it came to pass, that he went through the corn fields on the Sabbath day; and his disciples began, as they went, to pluck the ears of corn.”</a:t>
            </a:r>
          </a:p>
          <a:p>
            <a:r>
              <a:rPr lang="en-US" dirty="0" smtClean="0"/>
              <a:t>The Opposition (Mark 1:24)</a:t>
            </a:r>
          </a:p>
          <a:p>
            <a:pPr lvl="1">
              <a:buNone/>
            </a:pPr>
            <a:r>
              <a:rPr lang="en-US" dirty="0" smtClean="0"/>
              <a:t>“And the Pharisees said unto him, Why do they on the Sabbath day that which is unlawful?”</a:t>
            </a:r>
          </a:p>
          <a:p>
            <a:pPr lvl="1"/>
            <a:r>
              <a:rPr lang="en-US" dirty="0" smtClean="0"/>
              <a:t>It was not unlawful to eat on the Sabbath day.</a:t>
            </a:r>
          </a:p>
          <a:p>
            <a:pPr lvl="1"/>
            <a:r>
              <a:rPr lang="en-US" dirty="0" smtClean="0"/>
              <a:t>It was, however, unlawful to work (</a:t>
            </a:r>
            <a:r>
              <a:rPr lang="en-US" dirty="0" err="1" smtClean="0"/>
              <a:t>Exo</a:t>
            </a:r>
            <a:r>
              <a:rPr lang="en-US" dirty="0" smtClean="0"/>
              <a:t>. 20:8-11).</a:t>
            </a:r>
          </a:p>
          <a:p>
            <a:pPr lvl="2">
              <a:buNone/>
            </a:pPr>
            <a:r>
              <a:rPr lang="en-US" dirty="0" smtClean="0"/>
              <a:t>“But the seventh day is the Sabbath of the Lord thy God:  in it thou </a:t>
            </a:r>
            <a:r>
              <a:rPr lang="en-US" dirty="0" err="1" smtClean="0"/>
              <a:t>shalt</a:t>
            </a:r>
            <a:r>
              <a:rPr lang="en-US" dirty="0" smtClean="0"/>
              <a:t> not do any work.”</a:t>
            </a:r>
          </a:p>
          <a:p>
            <a:pPr lvl="1"/>
            <a:r>
              <a:rPr lang="en-US" dirty="0" smtClean="0"/>
              <a:t>The traditions of the Pharisees stated that picking an ear of corn was reaping and rubbing the grain was a kind of threshing.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1627</Words>
  <Application>Microsoft Office PowerPoint</Application>
  <PresentationFormat>On-screen Show (4:3)</PresentationFormat>
  <Paragraphs>112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Gospel of Mark</vt:lpstr>
      <vt:lpstr>Initial Opposition to God’s Servant</vt:lpstr>
      <vt:lpstr>FORGIVING SINS (Mark 2:1-12)</vt:lpstr>
      <vt:lpstr>FORGIVING SINS (Mark 2:1-12)</vt:lpstr>
      <vt:lpstr>EATING WITH PUBLICANS AND SINNERS (Mark 2:15-17)</vt:lpstr>
      <vt:lpstr>EATING WITH PUBLICANS AND SINNERS (Mark 2:15-17)</vt:lpstr>
      <vt:lpstr>NO FASTING (Mark 2:18-22)</vt:lpstr>
      <vt:lpstr>NO FASTING (Mark 2:18-22)</vt:lpstr>
      <vt:lpstr>WORKING ON THE SABBATH (Mark 2:23-28)</vt:lpstr>
      <vt:lpstr>WORKING ON THE SABBATH (Mark 2:23-28)</vt:lpstr>
      <vt:lpstr>Conclusion</vt:lpstr>
      <vt:lpstr>Discussion Question 1</vt:lpstr>
      <vt:lpstr>Discussion Question 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John Hope</dc:creator>
  <cp:lastModifiedBy>John Hope</cp:lastModifiedBy>
  <cp:revision>12</cp:revision>
  <dcterms:created xsi:type="dcterms:W3CDTF">2013-06-15T13:21:11Z</dcterms:created>
  <dcterms:modified xsi:type="dcterms:W3CDTF">2013-06-16T01:33:56Z</dcterms:modified>
</cp:coreProperties>
</file>