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5" d="100"/>
          <a:sy n="55" d="100"/>
        </p:scale>
        <p:origin x="-566" y="-77"/>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0483C51-298C-4F3B-B0AA-8595607ADE8F}" type="datetimeFigureOut">
              <a:rPr lang="en-US" smtClean="0"/>
              <a:t>8/24/2013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257859-B854-4EC9-AE3D-907FAD88568C}"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0483C51-298C-4F3B-B0AA-8595607ADE8F}" type="datetimeFigureOut">
              <a:rPr lang="en-US" smtClean="0"/>
              <a:t>8/24/2013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257859-B854-4EC9-AE3D-907FAD88568C}"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0483C51-298C-4F3B-B0AA-8595607ADE8F}" type="datetimeFigureOut">
              <a:rPr lang="en-US" smtClean="0"/>
              <a:t>8/24/2013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257859-B854-4EC9-AE3D-907FAD88568C}"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0483C51-298C-4F3B-B0AA-8595607ADE8F}" type="datetimeFigureOut">
              <a:rPr lang="en-US" smtClean="0"/>
              <a:t>8/24/2013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257859-B854-4EC9-AE3D-907FAD88568C}"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0483C51-298C-4F3B-B0AA-8595607ADE8F}" type="datetimeFigureOut">
              <a:rPr lang="en-US" smtClean="0"/>
              <a:t>8/24/2013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257859-B854-4EC9-AE3D-907FAD88568C}"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0483C51-298C-4F3B-B0AA-8595607ADE8F}" type="datetimeFigureOut">
              <a:rPr lang="en-US" smtClean="0"/>
              <a:t>8/24/2013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4257859-B854-4EC9-AE3D-907FAD88568C}"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0483C51-298C-4F3B-B0AA-8595607ADE8F}" type="datetimeFigureOut">
              <a:rPr lang="en-US" smtClean="0"/>
              <a:t>8/24/2013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4257859-B854-4EC9-AE3D-907FAD88568C}"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0483C51-298C-4F3B-B0AA-8595607ADE8F}" type="datetimeFigureOut">
              <a:rPr lang="en-US" smtClean="0"/>
              <a:t>8/24/2013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4257859-B854-4EC9-AE3D-907FAD88568C}"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0483C51-298C-4F3B-B0AA-8595607ADE8F}" type="datetimeFigureOut">
              <a:rPr lang="en-US" smtClean="0"/>
              <a:t>8/24/2013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4257859-B854-4EC9-AE3D-907FAD88568C}"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0483C51-298C-4F3B-B0AA-8595607ADE8F}" type="datetimeFigureOut">
              <a:rPr lang="en-US" smtClean="0"/>
              <a:t>8/24/2013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4257859-B854-4EC9-AE3D-907FAD88568C}"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0483C51-298C-4F3B-B0AA-8595607ADE8F}" type="datetimeFigureOut">
              <a:rPr lang="en-US" smtClean="0"/>
              <a:t>8/24/2013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4257859-B854-4EC9-AE3D-907FAD88568C}"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0483C51-298C-4F3B-B0AA-8595607ADE8F}" type="datetimeFigureOut">
              <a:rPr lang="en-US" smtClean="0"/>
              <a:t>8/24/2013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4257859-B854-4EC9-AE3D-907FAD88568C}"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Victorious Servant of God</a:t>
            </a:r>
            <a:endParaRPr lang="en-US" dirty="0"/>
          </a:p>
        </p:txBody>
      </p:sp>
      <p:sp>
        <p:nvSpPr>
          <p:cNvPr id="3" name="Subtitle 2"/>
          <p:cNvSpPr>
            <a:spLocks noGrp="1"/>
          </p:cNvSpPr>
          <p:nvPr>
            <p:ph type="subTitle" idx="1"/>
          </p:nvPr>
        </p:nvSpPr>
        <p:spPr/>
        <p:txBody>
          <a:bodyPr/>
          <a:lstStyle/>
          <a:p>
            <a:r>
              <a:rPr lang="en-US" dirty="0" smtClean="0"/>
              <a:t>Mark 16</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Conclusion</a:t>
            </a:r>
            <a:endParaRPr lang="en-US" dirty="0"/>
          </a:p>
        </p:txBody>
      </p:sp>
      <p:sp>
        <p:nvSpPr>
          <p:cNvPr id="3" name="Content Placeholder 2"/>
          <p:cNvSpPr>
            <a:spLocks noGrp="1"/>
          </p:cNvSpPr>
          <p:nvPr>
            <p:ph idx="1"/>
          </p:nvPr>
        </p:nvSpPr>
        <p:spPr/>
        <p:txBody>
          <a:bodyPr>
            <a:normAutofit/>
          </a:bodyPr>
          <a:lstStyle/>
          <a:p>
            <a:r>
              <a:rPr lang="en-US" dirty="0" smtClean="0"/>
              <a:t>Jesus’ earthly ministry now comes to a close.</a:t>
            </a:r>
          </a:p>
          <a:p>
            <a:r>
              <a:rPr lang="en-US" dirty="0" smtClean="0"/>
              <a:t>The last verse of Mark’s gospel, however, points to the book of Acts and the epistles. </a:t>
            </a:r>
          </a:p>
          <a:p>
            <a:pPr lvl="1"/>
            <a:r>
              <a:rPr lang="en-US" dirty="0" smtClean="0"/>
              <a:t>The resurrection of Christ changed and emboldened these followers of Jesus.</a:t>
            </a:r>
          </a:p>
          <a:p>
            <a:pPr lvl="1"/>
            <a:r>
              <a:rPr lang="en-US" dirty="0" smtClean="0"/>
              <a:t>All but one would die a martyr’s death for the cause of Christ.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1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1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10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Introduction</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 Mark 15 concludes with:</a:t>
            </a:r>
          </a:p>
          <a:p>
            <a:pPr lvl="1"/>
            <a:r>
              <a:rPr lang="en-US" dirty="0" smtClean="0"/>
              <a:t>Jesus being placed in the tomb of Joseph of </a:t>
            </a:r>
            <a:r>
              <a:rPr lang="en-US" dirty="0" err="1" smtClean="0"/>
              <a:t>Arimethea</a:t>
            </a:r>
            <a:r>
              <a:rPr lang="en-US" dirty="0" smtClean="0"/>
              <a:t> (Mark 15:47).</a:t>
            </a:r>
          </a:p>
          <a:p>
            <a:pPr lvl="1"/>
            <a:r>
              <a:rPr lang="en-US" dirty="0" smtClean="0"/>
              <a:t>And Mary Magdalene and Mary the mother of </a:t>
            </a:r>
            <a:r>
              <a:rPr lang="en-US" dirty="0" err="1" smtClean="0"/>
              <a:t>Joses</a:t>
            </a:r>
            <a:r>
              <a:rPr lang="en-US" dirty="0" smtClean="0"/>
              <a:t> beheld where he was laid (Mark 15:48).</a:t>
            </a:r>
          </a:p>
          <a:p>
            <a:r>
              <a:rPr lang="en-US" dirty="0" smtClean="0"/>
              <a:t>The hours that followed were gloomy indeed for the disciples.</a:t>
            </a:r>
          </a:p>
          <a:p>
            <a:pPr lvl="1"/>
            <a:r>
              <a:rPr lang="en-US" dirty="0" smtClean="0"/>
              <a:t>Their hope was dead.</a:t>
            </a:r>
          </a:p>
          <a:p>
            <a:pPr lvl="1"/>
            <a:r>
              <a:rPr lang="en-US" dirty="0" smtClean="0"/>
              <a:t>Their hearts were fearful.</a:t>
            </a:r>
          </a:p>
          <a:p>
            <a:pPr lvl="1"/>
            <a:r>
              <a:rPr lang="en-US" dirty="0" smtClean="0"/>
              <a:t>Their houses in Galilee were calling them to come back.</a:t>
            </a:r>
          </a:p>
          <a:p>
            <a:r>
              <a:rPr lang="en-US" dirty="0" smtClean="0"/>
              <a:t>Little did they know how drastically their lives were about to change.  Their mutilated Master was going to display Himself as “The Victorious Servant of God” (Mark 16).</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1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1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10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10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10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10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10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The Anointing (Mark 16:1)</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The Friday upon which Jesus died came to a quick close.  The Sabbath began at 6:00 p.m.  There was no time to anoint the body of Jesus prior to the burial.</a:t>
            </a:r>
          </a:p>
          <a:p>
            <a:r>
              <a:rPr lang="en-US" dirty="0" smtClean="0"/>
              <a:t>Thus, when the Sabbath was past, Mary Magdalene, and Mary the mother of James, and Salome, had brought sweet spices, that they might come and anoint him (Mark 16:1).</a:t>
            </a:r>
          </a:p>
          <a:p>
            <a:pPr lvl="1"/>
            <a:r>
              <a:rPr lang="en-US" dirty="0" smtClean="0"/>
              <a:t>These spices were intended for two purposes:</a:t>
            </a:r>
          </a:p>
          <a:p>
            <a:pPr lvl="2"/>
            <a:r>
              <a:rPr lang="en-US" dirty="0" smtClean="0"/>
              <a:t>To slow the putrefaction process.</a:t>
            </a:r>
          </a:p>
          <a:p>
            <a:pPr lvl="2"/>
            <a:r>
              <a:rPr lang="en-US" dirty="0" smtClean="0"/>
              <a:t>To arrogate the area where the body lay.</a:t>
            </a:r>
          </a:p>
          <a:p>
            <a:pPr lvl="1"/>
            <a:r>
              <a:rPr lang="en-US" dirty="0" smtClean="0"/>
              <a:t>Fortunately for the body of Jesus, it had already been anointed earlier.  We read about it in Mark 14:3-9.</a:t>
            </a:r>
          </a:p>
          <a:p>
            <a:r>
              <a:rPr lang="en-US" dirty="0" smtClean="0"/>
              <a:t>Interesting Point:  The fact that these women had come to anoint the body of Jesus is proof that they were not expecting the resurrection of Jesus.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1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1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10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10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10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10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The Amazement (Mark 16:2-5)</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The women came to the sepulcher very early in the morning the first day of the week…at the rising of the sun (Mark 16:2).</a:t>
            </a:r>
          </a:p>
          <a:p>
            <a:pPr lvl="1"/>
            <a:r>
              <a:rPr lang="en-US" dirty="0" smtClean="0"/>
              <a:t>The phrase, “the first day of the week,” involves Roman, not Jewish time.</a:t>
            </a:r>
          </a:p>
          <a:p>
            <a:pPr lvl="1"/>
            <a:r>
              <a:rPr lang="en-US" dirty="0" smtClean="0"/>
              <a:t>This would now involve the third day:  part of Friday, all day Saturday, and part of the first day of the week.</a:t>
            </a:r>
          </a:p>
          <a:p>
            <a:r>
              <a:rPr lang="en-US" dirty="0" smtClean="0"/>
              <a:t>Two things brought amazement and fear to these women.</a:t>
            </a:r>
          </a:p>
          <a:p>
            <a:pPr lvl="1"/>
            <a:r>
              <a:rPr lang="en-US" dirty="0" smtClean="0"/>
              <a:t>The stone was rolled away from the door of the sepulcher (Mark 16:3-4).</a:t>
            </a:r>
          </a:p>
          <a:p>
            <a:pPr lvl="2"/>
            <a:r>
              <a:rPr lang="en-US" dirty="0" smtClean="0"/>
              <a:t>They had been discussing who would move the stone for them.</a:t>
            </a:r>
          </a:p>
          <a:p>
            <a:pPr lvl="2"/>
            <a:r>
              <a:rPr lang="en-US" dirty="0" smtClean="0"/>
              <a:t>They were amazed because the stone was rolled away, and it was very great.</a:t>
            </a:r>
          </a:p>
          <a:p>
            <a:pPr lvl="1"/>
            <a:r>
              <a:rPr lang="en-US" dirty="0" smtClean="0"/>
              <a:t>A young man was in the sepulcher, sitting on the right side, clothed in a large white garment (Mark 16:5).</a:t>
            </a:r>
          </a:p>
          <a:p>
            <a:r>
              <a:rPr lang="en-US" dirty="0" smtClean="0"/>
              <a:t>LESSON:  The passage of time, a great stone, and the enemy of death are no obstacles for the God of heaven.  He transcends time, moves stones, and subdues death.</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1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1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10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10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10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10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10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10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The Announcement (Mark 16:6-8)</a:t>
            </a:r>
            <a:endParaRPr lang="en-US" dirty="0"/>
          </a:p>
        </p:txBody>
      </p:sp>
      <p:sp>
        <p:nvSpPr>
          <p:cNvPr id="3" name="Content Placeholder 2"/>
          <p:cNvSpPr>
            <a:spLocks noGrp="1"/>
          </p:cNvSpPr>
          <p:nvPr>
            <p:ph idx="1"/>
          </p:nvPr>
        </p:nvSpPr>
        <p:spPr/>
        <p:txBody>
          <a:bodyPr>
            <a:normAutofit fontScale="55000" lnSpcReduction="20000"/>
          </a:bodyPr>
          <a:lstStyle/>
          <a:p>
            <a:r>
              <a:rPr lang="en-US" dirty="0" smtClean="0"/>
              <a:t>The Voice of Victory (Mark 16:6)</a:t>
            </a:r>
          </a:p>
          <a:p>
            <a:pPr lvl="1">
              <a:buNone/>
            </a:pPr>
            <a:r>
              <a:rPr lang="en-US" dirty="0" smtClean="0"/>
              <a:t>“And he </a:t>
            </a:r>
            <a:r>
              <a:rPr lang="en-US" dirty="0" err="1" smtClean="0"/>
              <a:t>saith</a:t>
            </a:r>
            <a:r>
              <a:rPr lang="en-US" dirty="0" smtClean="0"/>
              <a:t> unto them, Be not affrighted:  Ye seek Jesus of Nazareth, which was crucified:  he is risen; he is not here:  behold the place where they laid him.”</a:t>
            </a:r>
          </a:p>
          <a:p>
            <a:pPr lvl="1"/>
            <a:r>
              <a:rPr lang="en-US" dirty="0" smtClean="0"/>
              <a:t>The victory words of the Christian are three in number:  He is risen!</a:t>
            </a:r>
          </a:p>
          <a:p>
            <a:pPr lvl="1"/>
            <a:r>
              <a:rPr lang="en-US" dirty="0" smtClean="0"/>
              <a:t>The results of these words are many:</a:t>
            </a:r>
          </a:p>
          <a:p>
            <a:pPr lvl="2"/>
            <a:r>
              <a:rPr lang="en-US" dirty="0" smtClean="0"/>
              <a:t>The destruction of death</a:t>
            </a:r>
          </a:p>
          <a:p>
            <a:pPr lvl="2"/>
            <a:r>
              <a:rPr lang="en-US" dirty="0" smtClean="0"/>
              <a:t>The proof that Jesus is the Son of the living God</a:t>
            </a:r>
          </a:p>
          <a:p>
            <a:pPr lvl="2"/>
            <a:r>
              <a:rPr lang="en-US" dirty="0" smtClean="0"/>
              <a:t>The enlightenment of hope in the hearts of the believers</a:t>
            </a:r>
          </a:p>
          <a:p>
            <a:pPr lvl="1"/>
            <a:r>
              <a:rPr lang="en-US" dirty="0" smtClean="0"/>
              <a:t>Death, the grave, and the hadean realm could not hold the Son of the living God.</a:t>
            </a:r>
          </a:p>
          <a:p>
            <a:pPr lvl="2"/>
            <a:r>
              <a:rPr lang="en-US" dirty="0" smtClean="0"/>
              <a:t>This message is the power of Christianity.</a:t>
            </a:r>
          </a:p>
          <a:p>
            <a:pPr lvl="2"/>
            <a:r>
              <a:rPr lang="en-US" dirty="0" smtClean="0"/>
              <a:t>This message is what distinguishes Christianity from all other religions.  Our leader cannot be found in a dead man’s tomb.</a:t>
            </a:r>
          </a:p>
          <a:p>
            <a:r>
              <a:rPr lang="en-US" dirty="0" smtClean="0"/>
              <a:t>The Gathering in Galilee (Mark 16:7)  …tell his disciples and Peter…</a:t>
            </a:r>
          </a:p>
          <a:p>
            <a:r>
              <a:rPr lang="en-US" dirty="0" smtClean="0"/>
              <a:t>The Flight of Fear (Mark 16:8)</a:t>
            </a:r>
          </a:p>
          <a:p>
            <a:pPr lvl="1">
              <a:buNone/>
            </a:pPr>
            <a:r>
              <a:rPr lang="en-US" dirty="0" smtClean="0"/>
              <a:t>“And they went out quickly, and fled from the sepulcher; for they trembled and were amazed:  neither said they any thing to any man; for they were afraid.”</a:t>
            </a:r>
          </a:p>
          <a:p>
            <a:pPr lvl="1"/>
            <a:r>
              <a:rPr lang="en-US" dirty="0" smtClean="0"/>
              <a:t>The women feared and they did not speak.</a:t>
            </a:r>
          </a:p>
          <a:p>
            <a:pPr lvl="1"/>
            <a:r>
              <a:rPr lang="en-US" dirty="0" smtClean="0"/>
              <a:t>LESSON:  Sometimes our fears keep us from speaking about the resurrected Lord.</a:t>
            </a:r>
          </a:p>
          <a:p>
            <a:pPr lvl="2"/>
            <a:r>
              <a:rPr lang="en-US" dirty="0" smtClean="0"/>
              <a:t>The silence of the women might be justified.</a:t>
            </a:r>
          </a:p>
          <a:p>
            <a:pPr lvl="2"/>
            <a:r>
              <a:rPr lang="en-US" dirty="0" smtClean="0"/>
              <a:t>Our silence never is.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1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1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10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10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10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10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10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10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10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nodeType="clickEffect">
                                  <p:stCondLst>
                                    <p:cond delay="0"/>
                                  </p:stCondLst>
                                  <p:childTnLst>
                                    <p:set>
                                      <p:cBhvr>
                                        <p:cTn id="66" dur="1" fill="hold">
                                          <p:stCondLst>
                                            <p:cond delay="0"/>
                                          </p:stCondLst>
                                        </p:cTn>
                                        <p:tgtEl>
                                          <p:spTgt spid="3">
                                            <p:txEl>
                                              <p:pRg st="10" end="10"/>
                                            </p:txEl>
                                          </p:spTgt>
                                        </p:tgtEl>
                                        <p:attrNameLst>
                                          <p:attrName>style.visibility</p:attrName>
                                        </p:attrNameLst>
                                      </p:cBhvr>
                                      <p:to>
                                        <p:strVal val="visible"/>
                                      </p:to>
                                    </p:set>
                                    <p:anim calcmode="lin" valueType="num">
                                      <p:cBhvr additive="base">
                                        <p:cTn id="67"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68" dur="10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nodeType="clickEffect">
                                  <p:stCondLst>
                                    <p:cond delay="0"/>
                                  </p:stCondLst>
                                  <p:childTnLst>
                                    <p:set>
                                      <p:cBhvr>
                                        <p:cTn id="72" dur="1" fill="hold">
                                          <p:stCondLst>
                                            <p:cond delay="0"/>
                                          </p:stCondLst>
                                        </p:cTn>
                                        <p:tgtEl>
                                          <p:spTgt spid="3">
                                            <p:txEl>
                                              <p:pRg st="11" end="11"/>
                                            </p:txEl>
                                          </p:spTgt>
                                        </p:tgtEl>
                                        <p:attrNameLst>
                                          <p:attrName>style.visibility</p:attrName>
                                        </p:attrNameLst>
                                      </p:cBhvr>
                                      <p:to>
                                        <p:strVal val="visible"/>
                                      </p:to>
                                    </p:set>
                                    <p:anim calcmode="lin" valueType="num">
                                      <p:cBhvr additive="base">
                                        <p:cTn id="73" dur="10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74" dur="10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nodeType="clickEffect">
                                  <p:stCondLst>
                                    <p:cond delay="0"/>
                                  </p:stCondLst>
                                  <p:childTnLst>
                                    <p:set>
                                      <p:cBhvr>
                                        <p:cTn id="78" dur="1" fill="hold">
                                          <p:stCondLst>
                                            <p:cond delay="0"/>
                                          </p:stCondLst>
                                        </p:cTn>
                                        <p:tgtEl>
                                          <p:spTgt spid="3">
                                            <p:txEl>
                                              <p:pRg st="12" end="12"/>
                                            </p:txEl>
                                          </p:spTgt>
                                        </p:tgtEl>
                                        <p:attrNameLst>
                                          <p:attrName>style.visibility</p:attrName>
                                        </p:attrNameLst>
                                      </p:cBhvr>
                                      <p:to>
                                        <p:strVal val="visible"/>
                                      </p:to>
                                    </p:set>
                                    <p:anim calcmode="lin" valueType="num">
                                      <p:cBhvr additive="base">
                                        <p:cTn id="79" dur="10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80" dur="1000" fill="hold"/>
                                        <p:tgtEl>
                                          <p:spTgt spid="3">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nodeType="clickEffect">
                                  <p:stCondLst>
                                    <p:cond delay="0"/>
                                  </p:stCondLst>
                                  <p:childTnLst>
                                    <p:set>
                                      <p:cBhvr>
                                        <p:cTn id="84" dur="1" fill="hold">
                                          <p:stCondLst>
                                            <p:cond delay="0"/>
                                          </p:stCondLst>
                                        </p:cTn>
                                        <p:tgtEl>
                                          <p:spTgt spid="3">
                                            <p:txEl>
                                              <p:pRg st="13" end="13"/>
                                            </p:txEl>
                                          </p:spTgt>
                                        </p:tgtEl>
                                        <p:attrNameLst>
                                          <p:attrName>style.visibility</p:attrName>
                                        </p:attrNameLst>
                                      </p:cBhvr>
                                      <p:to>
                                        <p:strVal val="visible"/>
                                      </p:to>
                                    </p:set>
                                    <p:anim calcmode="lin" valueType="num">
                                      <p:cBhvr additive="base">
                                        <p:cTn id="85" dur="1000" fill="hold"/>
                                        <p:tgtEl>
                                          <p:spTgt spid="3">
                                            <p:txEl>
                                              <p:pRg st="13" end="13"/>
                                            </p:txEl>
                                          </p:spTgt>
                                        </p:tgtEl>
                                        <p:attrNameLst>
                                          <p:attrName>ppt_x</p:attrName>
                                        </p:attrNameLst>
                                      </p:cBhvr>
                                      <p:tavLst>
                                        <p:tav tm="0">
                                          <p:val>
                                            <p:strVal val="#ppt_x"/>
                                          </p:val>
                                        </p:tav>
                                        <p:tav tm="100000">
                                          <p:val>
                                            <p:strVal val="#ppt_x"/>
                                          </p:val>
                                        </p:tav>
                                      </p:tavLst>
                                    </p:anim>
                                    <p:anim calcmode="lin" valueType="num">
                                      <p:cBhvr additive="base">
                                        <p:cTn id="86" dur="1000" fill="hold"/>
                                        <p:tgtEl>
                                          <p:spTgt spid="3">
                                            <p:txEl>
                                              <p:pRg st="13" end="13"/>
                                            </p:txEl>
                                          </p:spTgt>
                                        </p:tgtEl>
                                        <p:attrNameLst>
                                          <p:attrName>ppt_y</p:attrName>
                                        </p:attrNameLst>
                                      </p:cBhvr>
                                      <p:tavLst>
                                        <p:tav tm="0">
                                          <p:val>
                                            <p:strVal val="1+#ppt_h/2"/>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2" presetClass="entr" presetSubtype="4" fill="hold" nodeType="clickEffect">
                                  <p:stCondLst>
                                    <p:cond delay="0"/>
                                  </p:stCondLst>
                                  <p:childTnLst>
                                    <p:set>
                                      <p:cBhvr>
                                        <p:cTn id="90" dur="1" fill="hold">
                                          <p:stCondLst>
                                            <p:cond delay="0"/>
                                          </p:stCondLst>
                                        </p:cTn>
                                        <p:tgtEl>
                                          <p:spTgt spid="3">
                                            <p:txEl>
                                              <p:pRg st="14" end="14"/>
                                            </p:txEl>
                                          </p:spTgt>
                                        </p:tgtEl>
                                        <p:attrNameLst>
                                          <p:attrName>style.visibility</p:attrName>
                                        </p:attrNameLst>
                                      </p:cBhvr>
                                      <p:to>
                                        <p:strVal val="visible"/>
                                      </p:to>
                                    </p:set>
                                    <p:anim calcmode="lin" valueType="num">
                                      <p:cBhvr additive="base">
                                        <p:cTn id="91" dur="1000" fill="hold"/>
                                        <p:tgtEl>
                                          <p:spTgt spid="3">
                                            <p:txEl>
                                              <p:pRg st="14" end="14"/>
                                            </p:txEl>
                                          </p:spTgt>
                                        </p:tgtEl>
                                        <p:attrNameLst>
                                          <p:attrName>ppt_x</p:attrName>
                                        </p:attrNameLst>
                                      </p:cBhvr>
                                      <p:tavLst>
                                        <p:tav tm="0">
                                          <p:val>
                                            <p:strVal val="#ppt_x"/>
                                          </p:val>
                                        </p:tav>
                                        <p:tav tm="100000">
                                          <p:val>
                                            <p:strVal val="#ppt_x"/>
                                          </p:val>
                                        </p:tav>
                                      </p:tavLst>
                                    </p:anim>
                                    <p:anim calcmode="lin" valueType="num">
                                      <p:cBhvr additive="base">
                                        <p:cTn id="92" dur="1000" fill="hold"/>
                                        <p:tgtEl>
                                          <p:spTgt spid="3">
                                            <p:txEl>
                                              <p:pRg st="14" end="14"/>
                                            </p:txEl>
                                          </p:spTgt>
                                        </p:tgtEl>
                                        <p:attrNameLst>
                                          <p:attrName>ppt_y</p:attrName>
                                        </p:attrNameLst>
                                      </p:cBhvr>
                                      <p:tavLst>
                                        <p:tav tm="0">
                                          <p:val>
                                            <p:strVal val="1+#ppt_h/2"/>
                                          </p:val>
                                        </p:tav>
                                        <p:tav tm="100000">
                                          <p:val>
                                            <p:strVal val="#ppt_y"/>
                                          </p:val>
                                        </p:tav>
                                      </p:tavLst>
                                    </p:anim>
                                  </p:childTnLst>
                                </p:cTn>
                              </p:par>
                            </p:childTnLst>
                          </p:cTn>
                        </p:par>
                      </p:childTnLst>
                    </p:cTn>
                  </p:par>
                  <p:par>
                    <p:cTn id="93" fill="hold">
                      <p:stCondLst>
                        <p:cond delay="indefinite"/>
                      </p:stCondLst>
                      <p:childTnLst>
                        <p:par>
                          <p:cTn id="94" fill="hold">
                            <p:stCondLst>
                              <p:cond delay="0"/>
                            </p:stCondLst>
                            <p:childTnLst>
                              <p:par>
                                <p:cTn id="95" presetID="2" presetClass="entr" presetSubtype="4" fill="hold" nodeType="clickEffect">
                                  <p:stCondLst>
                                    <p:cond delay="0"/>
                                  </p:stCondLst>
                                  <p:childTnLst>
                                    <p:set>
                                      <p:cBhvr>
                                        <p:cTn id="96" dur="1" fill="hold">
                                          <p:stCondLst>
                                            <p:cond delay="0"/>
                                          </p:stCondLst>
                                        </p:cTn>
                                        <p:tgtEl>
                                          <p:spTgt spid="3">
                                            <p:txEl>
                                              <p:pRg st="15" end="15"/>
                                            </p:txEl>
                                          </p:spTgt>
                                        </p:tgtEl>
                                        <p:attrNameLst>
                                          <p:attrName>style.visibility</p:attrName>
                                        </p:attrNameLst>
                                      </p:cBhvr>
                                      <p:to>
                                        <p:strVal val="visible"/>
                                      </p:to>
                                    </p:set>
                                    <p:anim calcmode="lin" valueType="num">
                                      <p:cBhvr additive="base">
                                        <p:cTn id="97" dur="1000" fill="hold"/>
                                        <p:tgtEl>
                                          <p:spTgt spid="3">
                                            <p:txEl>
                                              <p:pRg st="15" end="15"/>
                                            </p:txEl>
                                          </p:spTgt>
                                        </p:tgtEl>
                                        <p:attrNameLst>
                                          <p:attrName>ppt_x</p:attrName>
                                        </p:attrNameLst>
                                      </p:cBhvr>
                                      <p:tavLst>
                                        <p:tav tm="0">
                                          <p:val>
                                            <p:strVal val="#ppt_x"/>
                                          </p:val>
                                        </p:tav>
                                        <p:tav tm="100000">
                                          <p:val>
                                            <p:strVal val="#ppt_x"/>
                                          </p:val>
                                        </p:tav>
                                      </p:tavLst>
                                    </p:anim>
                                    <p:anim calcmode="lin" valueType="num">
                                      <p:cBhvr additive="base">
                                        <p:cTn id="98" dur="1000" fill="hold"/>
                                        <p:tgtEl>
                                          <p:spTgt spid="3">
                                            <p:txEl>
                                              <p:pRg st="15" end="15"/>
                                            </p:txEl>
                                          </p:spTgt>
                                        </p:tgtEl>
                                        <p:attrNameLst>
                                          <p:attrName>ppt_y</p:attrName>
                                        </p:attrNameLst>
                                      </p:cBhvr>
                                      <p:tavLst>
                                        <p:tav tm="0">
                                          <p:val>
                                            <p:strVal val="1+#ppt_h/2"/>
                                          </p:val>
                                        </p:tav>
                                        <p:tav tm="100000">
                                          <p:val>
                                            <p:strVal val="#ppt_y"/>
                                          </p:val>
                                        </p:tav>
                                      </p:tavLst>
                                    </p:anim>
                                  </p:childTnLst>
                                </p:cTn>
                              </p:par>
                            </p:childTnLst>
                          </p:cTn>
                        </p:par>
                      </p:childTnLst>
                    </p:cTn>
                  </p:par>
                  <p:par>
                    <p:cTn id="99" fill="hold">
                      <p:stCondLst>
                        <p:cond delay="indefinite"/>
                      </p:stCondLst>
                      <p:childTnLst>
                        <p:par>
                          <p:cTn id="100" fill="hold">
                            <p:stCondLst>
                              <p:cond delay="0"/>
                            </p:stCondLst>
                            <p:childTnLst>
                              <p:par>
                                <p:cTn id="101" presetID="2" presetClass="entr" presetSubtype="4" fill="hold" nodeType="clickEffect">
                                  <p:stCondLst>
                                    <p:cond delay="0"/>
                                  </p:stCondLst>
                                  <p:childTnLst>
                                    <p:set>
                                      <p:cBhvr>
                                        <p:cTn id="102" dur="1" fill="hold">
                                          <p:stCondLst>
                                            <p:cond delay="0"/>
                                          </p:stCondLst>
                                        </p:cTn>
                                        <p:tgtEl>
                                          <p:spTgt spid="3">
                                            <p:txEl>
                                              <p:pRg st="16" end="16"/>
                                            </p:txEl>
                                          </p:spTgt>
                                        </p:tgtEl>
                                        <p:attrNameLst>
                                          <p:attrName>style.visibility</p:attrName>
                                        </p:attrNameLst>
                                      </p:cBhvr>
                                      <p:to>
                                        <p:strVal val="visible"/>
                                      </p:to>
                                    </p:set>
                                    <p:anim calcmode="lin" valueType="num">
                                      <p:cBhvr additive="base">
                                        <p:cTn id="103" dur="1000" fill="hold"/>
                                        <p:tgtEl>
                                          <p:spTgt spid="3">
                                            <p:txEl>
                                              <p:pRg st="16" end="16"/>
                                            </p:txEl>
                                          </p:spTgt>
                                        </p:tgtEl>
                                        <p:attrNameLst>
                                          <p:attrName>ppt_x</p:attrName>
                                        </p:attrNameLst>
                                      </p:cBhvr>
                                      <p:tavLst>
                                        <p:tav tm="0">
                                          <p:val>
                                            <p:strVal val="#ppt_x"/>
                                          </p:val>
                                        </p:tav>
                                        <p:tav tm="100000">
                                          <p:val>
                                            <p:strVal val="#ppt_x"/>
                                          </p:val>
                                        </p:tav>
                                      </p:tavLst>
                                    </p:anim>
                                    <p:anim calcmode="lin" valueType="num">
                                      <p:cBhvr additive="base">
                                        <p:cTn id="104" dur="1000" fill="hold"/>
                                        <p:tgtEl>
                                          <p:spTgt spid="3">
                                            <p:txEl>
                                              <p:pRg st="16" end="1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The Attestation (Mark 16:9-14)</a:t>
            </a:r>
            <a:endParaRPr lang="en-US" dirty="0"/>
          </a:p>
        </p:txBody>
      </p:sp>
      <p:sp>
        <p:nvSpPr>
          <p:cNvPr id="3" name="Content Placeholder 2"/>
          <p:cNvSpPr>
            <a:spLocks noGrp="1"/>
          </p:cNvSpPr>
          <p:nvPr>
            <p:ph idx="1"/>
          </p:nvPr>
        </p:nvSpPr>
        <p:spPr/>
        <p:txBody>
          <a:bodyPr>
            <a:normAutofit fontScale="47500" lnSpcReduction="20000"/>
          </a:bodyPr>
          <a:lstStyle/>
          <a:p>
            <a:r>
              <a:rPr lang="en-US" dirty="0" smtClean="0"/>
              <a:t>Three times the word “appeared” occurs in this section.  The appearances of Jesus were to attest to the fact of His resurrection.</a:t>
            </a:r>
          </a:p>
          <a:p>
            <a:pPr lvl="1"/>
            <a:r>
              <a:rPr lang="en-US" dirty="0" smtClean="0"/>
              <a:t>He appeared first to Mary Magdalene (Mark 16:9-11).</a:t>
            </a:r>
          </a:p>
          <a:p>
            <a:pPr lvl="1"/>
            <a:r>
              <a:rPr lang="en-US" dirty="0" smtClean="0"/>
              <a:t>After that He appeared unto two of them as they walked, and went into the country (Mark 16:12-13).</a:t>
            </a:r>
          </a:p>
          <a:p>
            <a:pPr lvl="1"/>
            <a:r>
              <a:rPr lang="en-US" dirty="0" smtClean="0"/>
              <a:t>Afterward He appeared unto the eleven as they sat at meat (Mark 16:14).</a:t>
            </a:r>
          </a:p>
          <a:p>
            <a:r>
              <a:rPr lang="en-US" dirty="0" smtClean="0"/>
              <a:t>Twice we are told that the eleven did not believe the testimony of the witnesses.</a:t>
            </a:r>
          </a:p>
          <a:p>
            <a:pPr lvl="1"/>
            <a:r>
              <a:rPr lang="en-US" dirty="0" smtClean="0"/>
              <a:t>There was more than one witness, and, the witnesses were reliable.</a:t>
            </a:r>
          </a:p>
          <a:p>
            <a:pPr lvl="1"/>
            <a:r>
              <a:rPr lang="en-US" dirty="0" smtClean="0"/>
              <a:t>The disciples should have believed the testimony of these good people, but they did not.</a:t>
            </a:r>
          </a:p>
          <a:p>
            <a:r>
              <a:rPr lang="en-US" dirty="0" smtClean="0"/>
              <a:t>When Jesus appeared to the eleven we read that he upbraided them with their unbelief and hardness of heart, because they believed not them which had seen him after he was risen (Mark 16:14).</a:t>
            </a:r>
          </a:p>
          <a:p>
            <a:pPr lvl="1"/>
            <a:r>
              <a:rPr lang="en-US" dirty="0" smtClean="0"/>
              <a:t>Thomas was not the only one to doubt, nor was he the first to doubt.  All the disciples refused to believe the witnesses.</a:t>
            </a:r>
          </a:p>
          <a:p>
            <a:pPr lvl="1"/>
            <a:r>
              <a:rPr lang="en-US" dirty="0" smtClean="0"/>
              <a:t>Jesus upbraided them.</a:t>
            </a:r>
          </a:p>
          <a:p>
            <a:pPr lvl="2"/>
            <a:r>
              <a:rPr lang="en-US" dirty="0" smtClean="0"/>
              <a:t>Strong (3679):  to defame, that is rail at, chide, taunt</a:t>
            </a:r>
          </a:p>
          <a:p>
            <a:pPr lvl="2"/>
            <a:r>
              <a:rPr lang="en-US" dirty="0" smtClean="0"/>
              <a:t>Thayer:  to upbraid, reproach, revile, of deserved reproach</a:t>
            </a:r>
          </a:p>
          <a:p>
            <a:r>
              <a:rPr lang="en-US" dirty="0" smtClean="0"/>
              <a:t>Two points:</a:t>
            </a:r>
          </a:p>
          <a:p>
            <a:pPr lvl="1"/>
            <a:r>
              <a:rPr lang="en-US" dirty="0" smtClean="0"/>
              <a:t>The evidence of Jesus’ resurrection was sufficient then, and it is sufficient now (See I Cor. 15:5-8).</a:t>
            </a:r>
          </a:p>
          <a:p>
            <a:pPr lvl="1"/>
            <a:r>
              <a:rPr lang="en-US" dirty="0" smtClean="0"/>
              <a:t>Jesus always held His apostles accountable.</a:t>
            </a:r>
          </a:p>
          <a:p>
            <a:pPr lvl="2"/>
            <a:r>
              <a:rPr lang="en-US" dirty="0" smtClean="0"/>
              <a:t>He did not overlook, excuse, and rationalize their faults.</a:t>
            </a:r>
          </a:p>
          <a:p>
            <a:pPr lvl="2"/>
            <a:r>
              <a:rPr lang="en-US" dirty="0" smtClean="0"/>
              <a:t>Jesus confronted their wrong behaviors and beliefs.  Here, He “upbraided” them.</a:t>
            </a:r>
          </a:p>
          <a:p>
            <a:pPr lvl="2"/>
            <a:r>
              <a:rPr lang="en-US" dirty="0" smtClean="0"/>
              <a:t>Correction will never be made unless there is first confrontation.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1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1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10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10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10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10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10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10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10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nodeType="clickEffect">
                                  <p:stCondLst>
                                    <p:cond delay="0"/>
                                  </p:stCondLst>
                                  <p:childTnLst>
                                    <p:set>
                                      <p:cBhvr>
                                        <p:cTn id="66" dur="1" fill="hold">
                                          <p:stCondLst>
                                            <p:cond delay="0"/>
                                          </p:stCondLst>
                                        </p:cTn>
                                        <p:tgtEl>
                                          <p:spTgt spid="3">
                                            <p:txEl>
                                              <p:pRg st="10" end="10"/>
                                            </p:txEl>
                                          </p:spTgt>
                                        </p:tgtEl>
                                        <p:attrNameLst>
                                          <p:attrName>style.visibility</p:attrName>
                                        </p:attrNameLst>
                                      </p:cBhvr>
                                      <p:to>
                                        <p:strVal val="visible"/>
                                      </p:to>
                                    </p:set>
                                    <p:anim calcmode="lin" valueType="num">
                                      <p:cBhvr additive="base">
                                        <p:cTn id="67"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68" dur="10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nodeType="clickEffect">
                                  <p:stCondLst>
                                    <p:cond delay="0"/>
                                  </p:stCondLst>
                                  <p:childTnLst>
                                    <p:set>
                                      <p:cBhvr>
                                        <p:cTn id="72" dur="1" fill="hold">
                                          <p:stCondLst>
                                            <p:cond delay="0"/>
                                          </p:stCondLst>
                                        </p:cTn>
                                        <p:tgtEl>
                                          <p:spTgt spid="3">
                                            <p:txEl>
                                              <p:pRg st="11" end="11"/>
                                            </p:txEl>
                                          </p:spTgt>
                                        </p:tgtEl>
                                        <p:attrNameLst>
                                          <p:attrName>style.visibility</p:attrName>
                                        </p:attrNameLst>
                                      </p:cBhvr>
                                      <p:to>
                                        <p:strVal val="visible"/>
                                      </p:to>
                                    </p:set>
                                    <p:anim calcmode="lin" valueType="num">
                                      <p:cBhvr additive="base">
                                        <p:cTn id="73" dur="10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74" dur="10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nodeType="clickEffect">
                                  <p:stCondLst>
                                    <p:cond delay="0"/>
                                  </p:stCondLst>
                                  <p:childTnLst>
                                    <p:set>
                                      <p:cBhvr>
                                        <p:cTn id="78" dur="1" fill="hold">
                                          <p:stCondLst>
                                            <p:cond delay="0"/>
                                          </p:stCondLst>
                                        </p:cTn>
                                        <p:tgtEl>
                                          <p:spTgt spid="3">
                                            <p:txEl>
                                              <p:pRg st="12" end="12"/>
                                            </p:txEl>
                                          </p:spTgt>
                                        </p:tgtEl>
                                        <p:attrNameLst>
                                          <p:attrName>style.visibility</p:attrName>
                                        </p:attrNameLst>
                                      </p:cBhvr>
                                      <p:to>
                                        <p:strVal val="visible"/>
                                      </p:to>
                                    </p:set>
                                    <p:anim calcmode="lin" valueType="num">
                                      <p:cBhvr additive="base">
                                        <p:cTn id="79" dur="10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80" dur="1000" fill="hold"/>
                                        <p:tgtEl>
                                          <p:spTgt spid="3">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nodeType="clickEffect">
                                  <p:stCondLst>
                                    <p:cond delay="0"/>
                                  </p:stCondLst>
                                  <p:childTnLst>
                                    <p:set>
                                      <p:cBhvr>
                                        <p:cTn id="84" dur="1" fill="hold">
                                          <p:stCondLst>
                                            <p:cond delay="0"/>
                                          </p:stCondLst>
                                        </p:cTn>
                                        <p:tgtEl>
                                          <p:spTgt spid="3">
                                            <p:txEl>
                                              <p:pRg st="13" end="13"/>
                                            </p:txEl>
                                          </p:spTgt>
                                        </p:tgtEl>
                                        <p:attrNameLst>
                                          <p:attrName>style.visibility</p:attrName>
                                        </p:attrNameLst>
                                      </p:cBhvr>
                                      <p:to>
                                        <p:strVal val="visible"/>
                                      </p:to>
                                    </p:set>
                                    <p:anim calcmode="lin" valueType="num">
                                      <p:cBhvr additive="base">
                                        <p:cTn id="85" dur="1000" fill="hold"/>
                                        <p:tgtEl>
                                          <p:spTgt spid="3">
                                            <p:txEl>
                                              <p:pRg st="13" end="13"/>
                                            </p:txEl>
                                          </p:spTgt>
                                        </p:tgtEl>
                                        <p:attrNameLst>
                                          <p:attrName>ppt_x</p:attrName>
                                        </p:attrNameLst>
                                      </p:cBhvr>
                                      <p:tavLst>
                                        <p:tav tm="0">
                                          <p:val>
                                            <p:strVal val="#ppt_x"/>
                                          </p:val>
                                        </p:tav>
                                        <p:tav tm="100000">
                                          <p:val>
                                            <p:strVal val="#ppt_x"/>
                                          </p:val>
                                        </p:tav>
                                      </p:tavLst>
                                    </p:anim>
                                    <p:anim calcmode="lin" valueType="num">
                                      <p:cBhvr additive="base">
                                        <p:cTn id="86" dur="1000" fill="hold"/>
                                        <p:tgtEl>
                                          <p:spTgt spid="3">
                                            <p:txEl>
                                              <p:pRg st="13" end="13"/>
                                            </p:txEl>
                                          </p:spTgt>
                                        </p:tgtEl>
                                        <p:attrNameLst>
                                          <p:attrName>ppt_y</p:attrName>
                                        </p:attrNameLst>
                                      </p:cBhvr>
                                      <p:tavLst>
                                        <p:tav tm="0">
                                          <p:val>
                                            <p:strVal val="1+#ppt_h/2"/>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2" presetClass="entr" presetSubtype="4" fill="hold" nodeType="clickEffect">
                                  <p:stCondLst>
                                    <p:cond delay="0"/>
                                  </p:stCondLst>
                                  <p:childTnLst>
                                    <p:set>
                                      <p:cBhvr>
                                        <p:cTn id="90" dur="1" fill="hold">
                                          <p:stCondLst>
                                            <p:cond delay="0"/>
                                          </p:stCondLst>
                                        </p:cTn>
                                        <p:tgtEl>
                                          <p:spTgt spid="3">
                                            <p:txEl>
                                              <p:pRg st="14" end="14"/>
                                            </p:txEl>
                                          </p:spTgt>
                                        </p:tgtEl>
                                        <p:attrNameLst>
                                          <p:attrName>style.visibility</p:attrName>
                                        </p:attrNameLst>
                                      </p:cBhvr>
                                      <p:to>
                                        <p:strVal val="visible"/>
                                      </p:to>
                                    </p:set>
                                    <p:anim calcmode="lin" valueType="num">
                                      <p:cBhvr additive="base">
                                        <p:cTn id="91" dur="1000" fill="hold"/>
                                        <p:tgtEl>
                                          <p:spTgt spid="3">
                                            <p:txEl>
                                              <p:pRg st="14" end="14"/>
                                            </p:txEl>
                                          </p:spTgt>
                                        </p:tgtEl>
                                        <p:attrNameLst>
                                          <p:attrName>ppt_x</p:attrName>
                                        </p:attrNameLst>
                                      </p:cBhvr>
                                      <p:tavLst>
                                        <p:tav tm="0">
                                          <p:val>
                                            <p:strVal val="#ppt_x"/>
                                          </p:val>
                                        </p:tav>
                                        <p:tav tm="100000">
                                          <p:val>
                                            <p:strVal val="#ppt_x"/>
                                          </p:val>
                                        </p:tav>
                                      </p:tavLst>
                                    </p:anim>
                                    <p:anim calcmode="lin" valueType="num">
                                      <p:cBhvr additive="base">
                                        <p:cTn id="92" dur="1000" fill="hold"/>
                                        <p:tgtEl>
                                          <p:spTgt spid="3">
                                            <p:txEl>
                                              <p:pRg st="14" end="14"/>
                                            </p:txEl>
                                          </p:spTgt>
                                        </p:tgtEl>
                                        <p:attrNameLst>
                                          <p:attrName>ppt_y</p:attrName>
                                        </p:attrNameLst>
                                      </p:cBhvr>
                                      <p:tavLst>
                                        <p:tav tm="0">
                                          <p:val>
                                            <p:strVal val="1+#ppt_h/2"/>
                                          </p:val>
                                        </p:tav>
                                        <p:tav tm="100000">
                                          <p:val>
                                            <p:strVal val="#ppt_y"/>
                                          </p:val>
                                        </p:tav>
                                      </p:tavLst>
                                    </p:anim>
                                  </p:childTnLst>
                                </p:cTn>
                              </p:par>
                            </p:childTnLst>
                          </p:cTn>
                        </p:par>
                      </p:childTnLst>
                    </p:cTn>
                  </p:par>
                  <p:par>
                    <p:cTn id="93" fill="hold">
                      <p:stCondLst>
                        <p:cond delay="indefinite"/>
                      </p:stCondLst>
                      <p:childTnLst>
                        <p:par>
                          <p:cTn id="94" fill="hold">
                            <p:stCondLst>
                              <p:cond delay="0"/>
                            </p:stCondLst>
                            <p:childTnLst>
                              <p:par>
                                <p:cTn id="95" presetID="2" presetClass="entr" presetSubtype="4" fill="hold" nodeType="clickEffect">
                                  <p:stCondLst>
                                    <p:cond delay="0"/>
                                  </p:stCondLst>
                                  <p:childTnLst>
                                    <p:set>
                                      <p:cBhvr>
                                        <p:cTn id="96" dur="1" fill="hold">
                                          <p:stCondLst>
                                            <p:cond delay="0"/>
                                          </p:stCondLst>
                                        </p:cTn>
                                        <p:tgtEl>
                                          <p:spTgt spid="3">
                                            <p:txEl>
                                              <p:pRg st="15" end="15"/>
                                            </p:txEl>
                                          </p:spTgt>
                                        </p:tgtEl>
                                        <p:attrNameLst>
                                          <p:attrName>style.visibility</p:attrName>
                                        </p:attrNameLst>
                                      </p:cBhvr>
                                      <p:to>
                                        <p:strVal val="visible"/>
                                      </p:to>
                                    </p:set>
                                    <p:anim calcmode="lin" valueType="num">
                                      <p:cBhvr additive="base">
                                        <p:cTn id="97" dur="1000" fill="hold"/>
                                        <p:tgtEl>
                                          <p:spTgt spid="3">
                                            <p:txEl>
                                              <p:pRg st="15" end="15"/>
                                            </p:txEl>
                                          </p:spTgt>
                                        </p:tgtEl>
                                        <p:attrNameLst>
                                          <p:attrName>ppt_x</p:attrName>
                                        </p:attrNameLst>
                                      </p:cBhvr>
                                      <p:tavLst>
                                        <p:tav tm="0">
                                          <p:val>
                                            <p:strVal val="#ppt_x"/>
                                          </p:val>
                                        </p:tav>
                                        <p:tav tm="100000">
                                          <p:val>
                                            <p:strVal val="#ppt_x"/>
                                          </p:val>
                                        </p:tav>
                                      </p:tavLst>
                                    </p:anim>
                                    <p:anim calcmode="lin" valueType="num">
                                      <p:cBhvr additive="base">
                                        <p:cTn id="98" dur="1000" fill="hold"/>
                                        <p:tgtEl>
                                          <p:spTgt spid="3">
                                            <p:txEl>
                                              <p:pRg st="15" end="15"/>
                                            </p:txEl>
                                          </p:spTgt>
                                        </p:tgtEl>
                                        <p:attrNameLst>
                                          <p:attrName>ppt_y</p:attrName>
                                        </p:attrNameLst>
                                      </p:cBhvr>
                                      <p:tavLst>
                                        <p:tav tm="0">
                                          <p:val>
                                            <p:strVal val="1+#ppt_h/2"/>
                                          </p:val>
                                        </p:tav>
                                        <p:tav tm="100000">
                                          <p:val>
                                            <p:strVal val="#ppt_y"/>
                                          </p:val>
                                        </p:tav>
                                      </p:tavLst>
                                    </p:anim>
                                  </p:childTnLst>
                                </p:cTn>
                              </p:par>
                            </p:childTnLst>
                          </p:cTn>
                        </p:par>
                      </p:childTnLst>
                    </p:cTn>
                  </p:par>
                  <p:par>
                    <p:cTn id="99" fill="hold">
                      <p:stCondLst>
                        <p:cond delay="indefinite"/>
                      </p:stCondLst>
                      <p:childTnLst>
                        <p:par>
                          <p:cTn id="100" fill="hold">
                            <p:stCondLst>
                              <p:cond delay="0"/>
                            </p:stCondLst>
                            <p:childTnLst>
                              <p:par>
                                <p:cTn id="101" presetID="2" presetClass="entr" presetSubtype="4" fill="hold" nodeType="clickEffect">
                                  <p:stCondLst>
                                    <p:cond delay="0"/>
                                  </p:stCondLst>
                                  <p:childTnLst>
                                    <p:set>
                                      <p:cBhvr>
                                        <p:cTn id="102" dur="1" fill="hold">
                                          <p:stCondLst>
                                            <p:cond delay="0"/>
                                          </p:stCondLst>
                                        </p:cTn>
                                        <p:tgtEl>
                                          <p:spTgt spid="3">
                                            <p:txEl>
                                              <p:pRg st="16" end="16"/>
                                            </p:txEl>
                                          </p:spTgt>
                                        </p:tgtEl>
                                        <p:attrNameLst>
                                          <p:attrName>style.visibility</p:attrName>
                                        </p:attrNameLst>
                                      </p:cBhvr>
                                      <p:to>
                                        <p:strVal val="visible"/>
                                      </p:to>
                                    </p:set>
                                    <p:anim calcmode="lin" valueType="num">
                                      <p:cBhvr additive="base">
                                        <p:cTn id="103" dur="1000" fill="hold"/>
                                        <p:tgtEl>
                                          <p:spTgt spid="3">
                                            <p:txEl>
                                              <p:pRg st="16" end="16"/>
                                            </p:txEl>
                                          </p:spTgt>
                                        </p:tgtEl>
                                        <p:attrNameLst>
                                          <p:attrName>ppt_x</p:attrName>
                                        </p:attrNameLst>
                                      </p:cBhvr>
                                      <p:tavLst>
                                        <p:tav tm="0">
                                          <p:val>
                                            <p:strVal val="#ppt_x"/>
                                          </p:val>
                                        </p:tav>
                                        <p:tav tm="100000">
                                          <p:val>
                                            <p:strVal val="#ppt_x"/>
                                          </p:val>
                                        </p:tav>
                                      </p:tavLst>
                                    </p:anim>
                                    <p:anim calcmode="lin" valueType="num">
                                      <p:cBhvr additive="base">
                                        <p:cTn id="104" dur="1000" fill="hold"/>
                                        <p:tgtEl>
                                          <p:spTgt spid="3">
                                            <p:txEl>
                                              <p:pRg st="16" end="16"/>
                                            </p:txEl>
                                          </p:spTgt>
                                        </p:tgtEl>
                                        <p:attrNameLst>
                                          <p:attrName>ppt_y</p:attrName>
                                        </p:attrNameLst>
                                      </p:cBhvr>
                                      <p:tavLst>
                                        <p:tav tm="0">
                                          <p:val>
                                            <p:strVal val="1+#ppt_h/2"/>
                                          </p:val>
                                        </p:tav>
                                        <p:tav tm="100000">
                                          <p:val>
                                            <p:strVal val="#ppt_y"/>
                                          </p:val>
                                        </p:tav>
                                      </p:tavLst>
                                    </p:anim>
                                  </p:childTnLst>
                                </p:cTn>
                              </p:par>
                            </p:childTnLst>
                          </p:cTn>
                        </p:par>
                      </p:childTnLst>
                    </p:cTn>
                  </p:par>
                  <p:par>
                    <p:cTn id="105" fill="hold">
                      <p:stCondLst>
                        <p:cond delay="indefinite"/>
                      </p:stCondLst>
                      <p:childTnLst>
                        <p:par>
                          <p:cTn id="106" fill="hold">
                            <p:stCondLst>
                              <p:cond delay="0"/>
                            </p:stCondLst>
                            <p:childTnLst>
                              <p:par>
                                <p:cTn id="107" presetID="2" presetClass="entr" presetSubtype="4" fill="hold" nodeType="clickEffect">
                                  <p:stCondLst>
                                    <p:cond delay="0"/>
                                  </p:stCondLst>
                                  <p:childTnLst>
                                    <p:set>
                                      <p:cBhvr>
                                        <p:cTn id="108" dur="1" fill="hold">
                                          <p:stCondLst>
                                            <p:cond delay="0"/>
                                          </p:stCondLst>
                                        </p:cTn>
                                        <p:tgtEl>
                                          <p:spTgt spid="3">
                                            <p:txEl>
                                              <p:pRg st="17" end="17"/>
                                            </p:txEl>
                                          </p:spTgt>
                                        </p:tgtEl>
                                        <p:attrNameLst>
                                          <p:attrName>style.visibility</p:attrName>
                                        </p:attrNameLst>
                                      </p:cBhvr>
                                      <p:to>
                                        <p:strVal val="visible"/>
                                      </p:to>
                                    </p:set>
                                    <p:anim calcmode="lin" valueType="num">
                                      <p:cBhvr additive="base">
                                        <p:cTn id="109" dur="1000" fill="hold"/>
                                        <p:tgtEl>
                                          <p:spTgt spid="3">
                                            <p:txEl>
                                              <p:pRg st="17" end="17"/>
                                            </p:txEl>
                                          </p:spTgt>
                                        </p:tgtEl>
                                        <p:attrNameLst>
                                          <p:attrName>ppt_x</p:attrName>
                                        </p:attrNameLst>
                                      </p:cBhvr>
                                      <p:tavLst>
                                        <p:tav tm="0">
                                          <p:val>
                                            <p:strVal val="#ppt_x"/>
                                          </p:val>
                                        </p:tav>
                                        <p:tav tm="100000">
                                          <p:val>
                                            <p:strVal val="#ppt_x"/>
                                          </p:val>
                                        </p:tav>
                                      </p:tavLst>
                                    </p:anim>
                                    <p:anim calcmode="lin" valueType="num">
                                      <p:cBhvr additive="base">
                                        <p:cTn id="110" dur="1000" fill="hold"/>
                                        <p:tgtEl>
                                          <p:spTgt spid="3">
                                            <p:txEl>
                                              <p:pRg st="17" end="1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The Authorization (Mark 16:15-18)</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The Commission (Mark 15:15-16)</a:t>
            </a:r>
          </a:p>
          <a:p>
            <a:pPr lvl="1">
              <a:buNone/>
            </a:pPr>
            <a:r>
              <a:rPr lang="en-US" dirty="0" smtClean="0"/>
              <a:t>“And he said unto them, go ye into all the world, and preach the gospel to every creature.  He that believeth and is baptized shall be saved, but he that believeth not shall be damned.”</a:t>
            </a:r>
          </a:p>
          <a:p>
            <a:pPr lvl="1"/>
            <a:r>
              <a:rPr lang="en-US" dirty="0" smtClean="0"/>
              <a:t>Go</a:t>
            </a:r>
          </a:p>
          <a:p>
            <a:pPr lvl="1"/>
            <a:r>
              <a:rPr lang="en-US" dirty="0" smtClean="0"/>
              <a:t>Ye</a:t>
            </a:r>
          </a:p>
          <a:p>
            <a:pPr lvl="1"/>
            <a:r>
              <a:rPr lang="en-US" dirty="0" smtClean="0"/>
              <a:t>Into all the world</a:t>
            </a:r>
          </a:p>
          <a:p>
            <a:pPr lvl="1"/>
            <a:r>
              <a:rPr lang="en-US" dirty="0" smtClean="0"/>
              <a:t>And preach the gospel</a:t>
            </a:r>
          </a:p>
          <a:p>
            <a:pPr lvl="1"/>
            <a:r>
              <a:rPr lang="en-US" dirty="0" smtClean="0"/>
              <a:t>To every creature</a:t>
            </a:r>
          </a:p>
          <a:p>
            <a:pPr lvl="1"/>
            <a:r>
              <a:rPr lang="en-US" dirty="0" smtClean="0"/>
              <a:t>Believeth</a:t>
            </a:r>
          </a:p>
          <a:p>
            <a:pPr lvl="1"/>
            <a:r>
              <a:rPr lang="en-US" dirty="0" smtClean="0"/>
              <a:t>Is baptized</a:t>
            </a:r>
          </a:p>
          <a:p>
            <a:pPr lvl="1"/>
            <a:r>
              <a:rPr lang="en-US" dirty="0" smtClean="0"/>
              <a:t>Shall be saved</a:t>
            </a:r>
          </a:p>
          <a:p>
            <a:pPr lvl="1"/>
            <a:r>
              <a:rPr lang="en-US" dirty="0" smtClean="0"/>
              <a:t>Believeth not</a:t>
            </a:r>
          </a:p>
          <a:p>
            <a:pPr lvl="1"/>
            <a:r>
              <a:rPr lang="en-US" dirty="0" smtClean="0"/>
              <a:t>Shall be damned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1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1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10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10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10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10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10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10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10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nodeType="clickEffect">
                                  <p:stCondLst>
                                    <p:cond delay="0"/>
                                  </p:stCondLst>
                                  <p:childTnLst>
                                    <p:set>
                                      <p:cBhvr>
                                        <p:cTn id="66" dur="1" fill="hold">
                                          <p:stCondLst>
                                            <p:cond delay="0"/>
                                          </p:stCondLst>
                                        </p:cTn>
                                        <p:tgtEl>
                                          <p:spTgt spid="3">
                                            <p:txEl>
                                              <p:pRg st="10" end="10"/>
                                            </p:txEl>
                                          </p:spTgt>
                                        </p:tgtEl>
                                        <p:attrNameLst>
                                          <p:attrName>style.visibility</p:attrName>
                                        </p:attrNameLst>
                                      </p:cBhvr>
                                      <p:to>
                                        <p:strVal val="visible"/>
                                      </p:to>
                                    </p:set>
                                    <p:anim calcmode="lin" valueType="num">
                                      <p:cBhvr additive="base">
                                        <p:cTn id="67"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68" dur="10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nodeType="clickEffect">
                                  <p:stCondLst>
                                    <p:cond delay="0"/>
                                  </p:stCondLst>
                                  <p:childTnLst>
                                    <p:set>
                                      <p:cBhvr>
                                        <p:cTn id="72" dur="1" fill="hold">
                                          <p:stCondLst>
                                            <p:cond delay="0"/>
                                          </p:stCondLst>
                                        </p:cTn>
                                        <p:tgtEl>
                                          <p:spTgt spid="3">
                                            <p:txEl>
                                              <p:pRg st="11" end="11"/>
                                            </p:txEl>
                                          </p:spTgt>
                                        </p:tgtEl>
                                        <p:attrNameLst>
                                          <p:attrName>style.visibility</p:attrName>
                                        </p:attrNameLst>
                                      </p:cBhvr>
                                      <p:to>
                                        <p:strVal val="visible"/>
                                      </p:to>
                                    </p:set>
                                    <p:anim calcmode="lin" valueType="num">
                                      <p:cBhvr additive="base">
                                        <p:cTn id="73" dur="10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74" dur="10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Authorization (Mark 16:15-18)</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The Confirmation (Mark 16:17-18)</a:t>
            </a:r>
          </a:p>
          <a:p>
            <a:pPr lvl="1"/>
            <a:r>
              <a:rPr lang="en-US" dirty="0" smtClean="0"/>
              <a:t>Jesus promises five signs that “shall follow them that believe.”</a:t>
            </a:r>
          </a:p>
          <a:p>
            <a:pPr lvl="2"/>
            <a:r>
              <a:rPr lang="en-US" dirty="0" smtClean="0"/>
              <a:t>Cast out devils</a:t>
            </a:r>
          </a:p>
          <a:p>
            <a:pPr lvl="2"/>
            <a:r>
              <a:rPr lang="en-US" dirty="0" smtClean="0"/>
              <a:t>Speak with new tongues</a:t>
            </a:r>
          </a:p>
          <a:p>
            <a:pPr lvl="2"/>
            <a:r>
              <a:rPr lang="en-US" dirty="0" smtClean="0"/>
              <a:t>Take up serpents</a:t>
            </a:r>
          </a:p>
          <a:p>
            <a:pPr lvl="2"/>
            <a:r>
              <a:rPr lang="en-US" dirty="0" smtClean="0"/>
              <a:t>Drink deadly things without being harmed</a:t>
            </a:r>
          </a:p>
          <a:p>
            <a:pPr lvl="2"/>
            <a:r>
              <a:rPr lang="en-US" dirty="0" smtClean="0"/>
              <a:t>Lay hands on the sick and they shall recover</a:t>
            </a:r>
          </a:p>
          <a:p>
            <a:pPr lvl="1"/>
            <a:r>
              <a:rPr lang="en-US" dirty="0" smtClean="0"/>
              <a:t>To whom were the sign promised?</a:t>
            </a:r>
          </a:p>
          <a:p>
            <a:pPr lvl="2"/>
            <a:r>
              <a:rPr lang="en-US" dirty="0" smtClean="0"/>
              <a:t>Two answers:</a:t>
            </a:r>
          </a:p>
          <a:p>
            <a:pPr lvl="3"/>
            <a:r>
              <a:rPr lang="en-US" dirty="0" smtClean="0"/>
              <a:t>The apostles</a:t>
            </a:r>
          </a:p>
          <a:p>
            <a:pPr lvl="3"/>
            <a:r>
              <a:rPr lang="en-US" dirty="0" smtClean="0"/>
              <a:t>Those the apostles converted by carrying out the Great Commission</a:t>
            </a:r>
          </a:p>
          <a:p>
            <a:pPr lvl="2"/>
            <a:r>
              <a:rPr lang="en-US" dirty="0" smtClean="0"/>
              <a:t>This speaker believes that the reference is to the apostles.  Why?</a:t>
            </a:r>
          </a:p>
          <a:p>
            <a:pPr lvl="3"/>
            <a:r>
              <a:rPr lang="en-US" dirty="0" smtClean="0"/>
              <a:t>These men would need signs to confirm their spoken words.</a:t>
            </a:r>
          </a:p>
          <a:p>
            <a:pPr lvl="3"/>
            <a:r>
              <a:rPr lang="en-US" dirty="0" smtClean="0"/>
              <a:t>Jesus had upbraided them for the unbelief.  He now tells them that the only way for them to have these needed signs was to believe.</a:t>
            </a:r>
          </a:p>
          <a:p>
            <a:pPr lvl="3"/>
            <a:r>
              <a:rPr lang="en-US" dirty="0" smtClean="0"/>
              <a:t>Mark 16:20</a:t>
            </a:r>
          </a:p>
          <a:p>
            <a:pPr lvl="4">
              <a:buNone/>
            </a:pPr>
            <a:r>
              <a:rPr lang="en-US" dirty="0" smtClean="0"/>
              <a:t>“And they went forth, and preached everywhere, the Lord working with them, confirming the word with signs following.”</a:t>
            </a:r>
          </a:p>
          <a:p>
            <a:pPr lvl="1"/>
            <a:r>
              <a:rPr lang="en-US" dirty="0" smtClean="0"/>
              <a:t>If the signs were promised to new converts, they only way they could receive them would be by the laying on the apostles’ hands (Acts 8:5-24).</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1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1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10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10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10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10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10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10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10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nodeType="clickEffect">
                                  <p:stCondLst>
                                    <p:cond delay="0"/>
                                  </p:stCondLst>
                                  <p:childTnLst>
                                    <p:set>
                                      <p:cBhvr>
                                        <p:cTn id="66" dur="1" fill="hold">
                                          <p:stCondLst>
                                            <p:cond delay="0"/>
                                          </p:stCondLst>
                                        </p:cTn>
                                        <p:tgtEl>
                                          <p:spTgt spid="3">
                                            <p:txEl>
                                              <p:pRg st="10" end="10"/>
                                            </p:txEl>
                                          </p:spTgt>
                                        </p:tgtEl>
                                        <p:attrNameLst>
                                          <p:attrName>style.visibility</p:attrName>
                                        </p:attrNameLst>
                                      </p:cBhvr>
                                      <p:to>
                                        <p:strVal val="visible"/>
                                      </p:to>
                                    </p:set>
                                    <p:anim calcmode="lin" valueType="num">
                                      <p:cBhvr additive="base">
                                        <p:cTn id="67"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68" dur="10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nodeType="clickEffect">
                                  <p:stCondLst>
                                    <p:cond delay="0"/>
                                  </p:stCondLst>
                                  <p:childTnLst>
                                    <p:set>
                                      <p:cBhvr>
                                        <p:cTn id="72" dur="1" fill="hold">
                                          <p:stCondLst>
                                            <p:cond delay="0"/>
                                          </p:stCondLst>
                                        </p:cTn>
                                        <p:tgtEl>
                                          <p:spTgt spid="3">
                                            <p:txEl>
                                              <p:pRg st="11" end="11"/>
                                            </p:txEl>
                                          </p:spTgt>
                                        </p:tgtEl>
                                        <p:attrNameLst>
                                          <p:attrName>style.visibility</p:attrName>
                                        </p:attrNameLst>
                                      </p:cBhvr>
                                      <p:to>
                                        <p:strVal val="visible"/>
                                      </p:to>
                                    </p:set>
                                    <p:anim calcmode="lin" valueType="num">
                                      <p:cBhvr additive="base">
                                        <p:cTn id="73" dur="10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74" dur="10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nodeType="clickEffect">
                                  <p:stCondLst>
                                    <p:cond delay="0"/>
                                  </p:stCondLst>
                                  <p:childTnLst>
                                    <p:set>
                                      <p:cBhvr>
                                        <p:cTn id="78" dur="1" fill="hold">
                                          <p:stCondLst>
                                            <p:cond delay="0"/>
                                          </p:stCondLst>
                                        </p:cTn>
                                        <p:tgtEl>
                                          <p:spTgt spid="3">
                                            <p:txEl>
                                              <p:pRg st="12" end="12"/>
                                            </p:txEl>
                                          </p:spTgt>
                                        </p:tgtEl>
                                        <p:attrNameLst>
                                          <p:attrName>style.visibility</p:attrName>
                                        </p:attrNameLst>
                                      </p:cBhvr>
                                      <p:to>
                                        <p:strVal val="visible"/>
                                      </p:to>
                                    </p:set>
                                    <p:anim calcmode="lin" valueType="num">
                                      <p:cBhvr additive="base">
                                        <p:cTn id="79" dur="10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80" dur="1000" fill="hold"/>
                                        <p:tgtEl>
                                          <p:spTgt spid="3">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nodeType="clickEffect">
                                  <p:stCondLst>
                                    <p:cond delay="0"/>
                                  </p:stCondLst>
                                  <p:childTnLst>
                                    <p:set>
                                      <p:cBhvr>
                                        <p:cTn id="84" dur="1" fill="hold">
                                          <p:stCondLst>
                                            <p:cond delay="0"/>
                                          </p:stCondLst>
                                        </p:cTn>
                                        <p:tgtEl>
                                          <p:spTgt spid="3">
                                            <p:txEl>
                                              <p:pRg st="13" end="13"/>
                                            </p:txEl>
                                          </p:spTgt>
                                        </p:tgtEl>
                                        <p:attrNameLst>
                                          <p:attrName>style.visibility</p:attrName>
                                        </p:attrNameLst>
                                      </p:cBhvr>
                                      <p:to>
                                        <p:strVal val="visible"/>
                                      </p:to>
                                    </p:set>
                                    <p:anim calcmode="lin" valueType="num">
                                      <p:cBhvr additive="base">
                                        <p:cTn id="85" dur="1000" fill="hold"/>
                                        <p:tgtEl>
                                          <p:spTgt spid="3">
                                            <p:txEl>
                                              <p:pRg st="13" end="13"/>
                                            </p:txEl>
                                          </p:spTgt>
                                        </p:tgtEl>
                                        <p:attrNameLst>
                                          <p:attrName>ppt_x</p:attrName>
                                        </p:attrNameLst>
                                      </p:cBhvr>
                                      <p:tavLst>
                                        <p:tav tm="0">
                                          <p:val>
                                            <p:strVal val="#ppt_x"/>
                                          </p:val>
                                        </p:tav>
                                        <p:tav tm="100000">
                                          <p:val>
                                            <p:strVal val="#ppt_x"/>
                                          </p:val>
                                        </p:tav>
                                      </p:tavLst>
                                    </p:anim>
                                    <p:anim calcmode="lin" valueType="num">
                                      <p:cBhvr additive="base">
                                        <p:cTn id="86" dur="1000" fill="hold"/>
                                        <p:tgtEl>
                                          <p:spTgt spid="3">
                                            <p:txEl>
                                              <p:pRg st="13" end="13"/>
                                            </p:txEl>
                                          </p:spTgt>
                                        </p:tgtEl>
                                        <p:attrNameLst>
                                          <p:attrName>ppt_y</p:attrName>
                                        </p:attrNameLst>
                                      </p:cBhvr>
                                      <p:tavLst>
                                        <p:tav tm="0">
                                          <p:val>
                                            <p:strVal val="1+#ppt_h/2"/>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2" presetClass="entr" presetSubtype="4" fill="hold" nodeType="clickEffect">
                                  <p:stCondLst>
                                    <p:cond delay="0"/>
                                  </p:stCondLst>
                                  <p:childTnLst>
                                    <p:set>
                                      <p:cBhvr>
                                        <p:cTn id="90" dur="1" fill="hold">
                                          <p:stCondLst>
                                            <p:cond delay="0"/>
                                          </p:stCondLst>
                                        </p:cTn>
                                        <p:tgtEl>
                                          <p:spTgt spid="3">
                                            <p:txEl>
                                              <p:pRg st="14" end="14"/>
                                            </p:txEl>
                                          </p:spTgt>
                                        </p:tgtEl>
                                        <p:attrNameLst>
                                          <p:attrName>style.visibility</p:attrName>
                                        </p:attrNameLst>
                                      </p:cBhvr>
                                      <p:to>
                                        <p:strVal val="visible"/>
                                      </p:to>
                                    </p:set>
                                    <p:anim calcmode="lin" valueType="num">
                                      <p:cBhvr additive="base">
                                        <p:cTn id="91" dur="1000" fill="hold"/>
                                        <p:tgtEl>
                                          <p:spTgt spid="3">
                                            <p:txEl>
                                              <p:pRg st="14" end="14"/>
                                            </p:txEl>
                                          </p:spTgt>
                                        </p:tgtEl>
                                        <p:attrNameLst>
                                          <p:attrName>ppt_x</p:attrName>
                                        </p:attrNameLst>
                                      </p:cBhvr>
                                      <p:tavLst>
                                        <p:tav tm="0">
                                          <p:val>
                                            <p:strVal val="#ppt_x"/>
                                          </p:val>
                                        </p:tav>
                                        <p:tav tm="100000">
                                          <p:val>
                                            <p:strVal val="#ppt_x"/>
                                          </p:val>
                                        </p:tav>
                                      </p:tavLst>
                                    </p:anim>
                                    <p:anim calcmode="lin" valueType="num">
                                      <p:cBhvr additive="base">
                                        <p:cTn id="92" dur="1000" fill="hold"/>
                                        <p:tgtEl>
                                          <p:spTgt spid="3">
                                            <p:txEl>
                                              <p:pRg st="14" end="14"/>
                                            </p:txEl>
                                          </p:spTgt>
                                        </p:tgtEl>
                                        <p:attrNameLst>
                                          <p:attrName>ppt_y</p:attrName>
                                        </p:attrNameLst>
                                      </p:cBhvr>
                                      <p:tavLst>
                                        <p:tav tm="0">
                                          <p:val>
                                            <p:strVal val="1+#ppt_h/2"/>
                                          </p:val>
                                        </p:tav>
                                        <p:tav tm="100000">
                                          <p:val>
                                            <p:strVal val="#ppt_y"/>
                                          </p:val>
                                        </p:tav>
                                      </p:tavLst>
                                    </p:anim>
                                  </p:childTnLst>
                                </p:cTn>
                              </p:par>
                            </p:childTnLst>
                          </p:cTn>
                        </p:par>
                      </p:childTnLst>
                    </p:cTn>
                  </p:par>
                  <p:par>
                    <p:cTn id="93" fill="hold">
                      <p:stCondLst>
                        <p:cond delay="indefinite"/>
                      </p:stCondLst>
                      <p:childTnLst>
                        <p:par>
                          <p:cTn id="94" fill="hold">
                            <p:stCondLst>
                              <p:cond delay="0"/>
                            </p:stCondLst>
                            <p:childTnLst>
                              <p:par>
                                <p:cTn id="95" presetID="2" presetClass="entr" presetSubtype="4" fill="hold" nodeType="clickEffect">
                                  <p:stCondLst>
                                    <p:cond delay="0"/>
                                  </p:stCondLst>
                                  <p:childTnLst>
                                    <p:set>
                                      <p:cBhvr>
                                        <p:cTn id="96" dur="1" fill="hold">
                                          <p:stCondLst>
                                            <p:cond delay="0"/>
                                          </p:stCondLst>
                                        </p:cTn>
                                        <p:tgtEl>
                                          <p:spTgt spid="3">
                                            <p:txEl>
                                              <p:pRg st="15" end="15"/>
                                            </p:txEl>
                                          </p:spTgt>
                                        </p:tgtEl>
                                        <p:attrNameLst>
                                          <p:attrName>style.visibility</p:attrName>
                                        </p:attrNameLst>
                                      </p:cBhvr>
                                      <p:to>
                                        <p:strVal val="visible"/>
                                      </p:to>
                                    </p:set>
                                    <p:anim calcmode="lin" valueType="num">
                                      <p:cBhvr additive="base">
                                        <p:cTn id="97" dur="1000" fill="hold"/>
                                        <p:tgtEl>
                                          <p:spTgt spid="3">
                                            <p:txEl>
                                              <p:pRg st="15" end="15"/>
                                            </p:txEl>
                                          </p:spTgt>
                                        </p:tgtEl>
                                        <p:attrNameLst>
                                          <p:attrName>ppt_x</p:attrName>
                                        </p:attrNameLst>
                                      </p:cBhvr>
                                      <p:tavLst>
                                        <p:tav tm="0">
                                          <p:val>
                                            <p:strVal val="#ppt_x"/>
                                          </p:val>
                                        </p:tav>
                                        <p:tav tm="100000">
                                          <p:val>
                                            <p:strVal val="#ppt_x"/>
                                          </p:val>
                                        </p:tav>
                                      </p:tavLst>
                                    </p:anim>
                                    <p:anim calcmode="lin" valueType="num">
                                      <p:cBhvr additive="base">
                                        <p:cTn id="98" dur="1000" fill="hold"/>
                                        <p:tgtEl>
                                          <p:spTgt spid="3">
                                            <p:txEl>
                                              <p:pRg st="15" end="15"/>
                                            </p:txEl>
                                          </p:spTgt>
                                        </p:tgtEl>
                                        <p:attrNameLst>
                                          <p:attrName>ppt_y</p:attrName>
                                        </p:attrNameLst>
                                      </p:cBhvr>
                                      <p:tavLst>
                                        <p:tav tm="0">
                                          <p:val>
                                            <p:strVal val="1+#ppt_h/2"/>
                                          </p:val>
                                        </p:tav>
                                        <p:tav tm="100000">
                                          <p:val>
                                            <p:strVal val="#ppt_y"/>
                                          </p:val>
                                        </p:tav>
                                      </p:tavLst>
                                    </p:anim>
                                  </p:childTnLst>
                                </p:cTn>
                              </p:par>
                            </p:childTnLst>
                          </p:cTn>
                        </p:par>
                      </p:childTnLst>
                    </p:cTn>
                  </p:par>
                  <p:par>
                    <p:cTn id="99" fill="hold">
                      <p:stCondLst>
                        <p:cond delay="indefinite"/>
                      </p:stCondLst>
                      <p:childTnLst>
                        <p:par>
                          <p:cTn id="100" fill="hold">
                            <p:stCondLst>
                              <p:cond delay="0"/>
                            </p:stCondLst>
                            <p:childTnLst>
                              <p:par>
                                <p:cTn id="101" presetID="2" presetClass="entr" presetSubtype="4" fill="hold" nodeType="clickEffect">
                                  <p:stCondLst>
                                    <p:cond delay="0"/>
                                  </p:stCondLst>
                                  <p:childTnLst>
                                    <p:set>
                                      <p:cBhvr>
                                        <p:cTn id="102" dur="1" fill="hold">
                                          <p:stCondLst>
                                            <p:cond delay="0"/>
                                          </p:stCondLst>
                                        </p:cTn>
                                        <p:tgtEl>
                                          <p:spTgt spid="3">
                                            <p:txEl>
                                              <p:pRg st="16" end="16"/>
                                            </p:txEl>
                                          </p:spTgt>
                                        </p:tgtEl>
                                        <p:attrNameLst>
                                          <p:attrName>style.visibility</p:attrName>
                                        </p:attrNameLst>
                                      </p:cBhvr>
                                      <p:to>
                                        <p:strVal val="visible"/>
                                      </p:to>
                                    </p:set>
                                    <p:anim calcmode="lin" valueType="num">
                                      <p:cBhvr additive="base">
                                        <p:cTn id="103" dur="1000" fill="hold"/>
                                        <p:tgtEl>
                                          <p:spTgt spid="3">
                                            <p:txEl>
                                              <p:pRg st="16" end="16"/>
                                            </p:txEl>
                                          </p:spTgt>
                                        </p:tgtEl>
                                        <p:attrNameLst>
                                          <p:attrName>ppt_x</p:attrName>
                                        </p:attrNameLst>
                                      </p:cBhvr>
                                      <p:tavLst>
                                        <p:tav tm="0">
                                          <p:val>
                                            <p:strVal val="#ppt_x"/>
                                          </p:val>
                                        </p:tav>
                                        <p:tav tm="100000">
                                          <p:val>
                                            <p:strVal val="#ppt_x"/>
                                          </p:val>
                                        </p:tav>
                                      </p:tavLst>
                                    </p:anim>
                                    <p:anim calcmode="lin" valueType="num">
                                      <p:cBhvr additive="base">
                                        <p:cTn id="104" dur="1000" fill="hold"/>
                                        <p:tgtEl>
                                          <p:spTgt spid="3">
                                            <p:txEl>
                                              <p:pRg st="16" end="1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The Ascension (Mark 16:19-20)</a:t>
            </a:r>
            <a:endParaRPr lang="en-US" dirty="0"/>
          </a:p>
        </p:txBody>
      </p:sp>
      <p:sp>
        <p:nvSpPr>
          <p:cNvPr id="3" name="Content Placeholder 2"/>
          <p:cNvSpPr>
            <a:spLocks noGrp="1"/>
          </p:cNvSpPr>
          <p:nvPr>
            <p:ph idx="1"/>
          </p:nvPr>
        </p:nvSpPr>
        <p:spPr/>
        <p:txBody>
          <a:bodyPr>
            <a:normAutofit fontScale="55000" lnSpcReduction="20000"/>
          </a:bodyPr>
          <a:lstStyle/>
          <a:p>
            <a:r>
              <a:rPr lang="en-US" dirty="0" smtClean="0"/>
              <a:t>Received up into heaven (Mark 16:19)</a:t>
            </a:r>
          </a:p>
          <a:p>
            <a:pPr lvl="1">
              <a:buNone/>
            </a:pPr>
            <a:r>
              <a:rPr lang="en-US" dirty="0" smtClean="0"/>
              <a:t>“So then after the Lord had spoken unto them, he was received up into heaven, and sat down on the right hand of God.”</a:t>
            </a:r>
          </a:p>
          <a:p>
            <a:pPr lvl="1"/>
            <a:r>
              <a:rPr lang="en-US" dirty="0" smtClean="0"/>
              <a:t>Jesus was elevated from the planet.</a:t>
            </a:r>
          </a:p>
          <a:p>
            <a:pPr lvl="1"/>
            <a:r>
              <a:rPr lang="en-US" dirty="0" smtClean="0"/>
              <a:t>Jesus was elevated to a position at the right hand of God.</a:t>
            </a:r>
          </a:p>
          <a:p>
            <a:pPr lvl="2"/>
            <a:r>
              <a:rPr lang="en-US" dirty="0" smtClean="0"/>
              <a:t>Daniel foretold of this event (Dan. 7:13-14).</a:t>
            </a:r>
          </a:p>
          <a:p>
            <a:pPr lvl="3">
              <a:buNone/>
            </a:pPr>
            <a:r>
              <a:rPr lang="en-US" dirty="0" smtClean="0"/>
              <a:t>“I saw in the night visions, and, behold, one like the Son of man came with the clouds of heaven, and came to the Ancient of days, and they brought him near before him.  And there was given him dominion, and glory, and a kingdom, that all people, nations, and languages, should serve him:  his dominion is an everlasting dominion, which shall not pass away, and his kingdom that which shall not be destroyed.”</a:t>
            </a:r>
          </a:p>
          <a:p>
            <a:pPr lvl="2"/>
            <a:r>
              <a:rPr lang="en-US" dirty="0" smtClean="0"/>
              <a:t>Jesus sits upon His throne as King of kings and Lord of lords.  He will reign till He has put all enemies under His feet, the last enemy to be destroyed is death (I Cor. 15:25-26).</a:t>
            </a:r>
          </a:p>
          <a:p>
            <a:r>
              <a:rPr lang="en-US" dirty="0" smtClean="0"/>
              <a:t>Reaching out into the world (Mark 16:20)</a:t>
            </a:r>
          </a:p>
          <a:p>
            <a:pPr lvl="1"/>
            <a:r>
              <a:rPr lang="en-US" dirty="0" smtClean="0"/>
              <a:t>The apostles obeyed the injunction of Jesus.  They went forth and preached everywhere.</a:t>
            </a:r>
          </a:p>
          <a:p>
            <a:pPr lvl="1"/>
            <a:r>
              <a:rPr lang="en-US" dirty="0" smtClean="0"/>
              <a:t>The Lord worked with them by enabling them to do miraculous works that confirmed the words of their message.</a:t>
            </a:r>
          </a:p>
          <a:p>
            <a:pPr lvl="1"/>
            <a:r>
              <a:rPr lang="en-US" dirty="0" smtClean="0"/>
              <a:t>In the book of Acts we get a glimpse into the apostolic missions as they were fulfilled.  These men took the gospel to the world and turned it upside down for Christ.</a:t>
            </a:r>
          </a:p>
          <a:p>
            <a:pPr lvl="1"/>
            <a:r>
              <a:rPr lang="en-US" dirty="0" smtClean="0"/>
              <a:t>POINT:  Let us commit to keeping the message alive through our lifetime and throughout all the world.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1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1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10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10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10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10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10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10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10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nodeType="clickEffect">
                                  <p:stCondLst>
                                    <p:cond delay="0"/>
                                  </p:stCondLst>
                                  <p:childTnLst>
                                    <p:set>
                                      <p:cBhvr>
                                        <p:cTn id="66" dur="1" fill="hold">
                                          <p:stCondLst>
                                            <p:cond delay="0"/>
                                          </p:stCondLst>
                                        </p:cTn>
                                        <p:tgtEl>
                                          <p:spTgt spid="3">
                                            <p:txEl>
                                              <p:pRg st="10" end="10"/>
                                            </p:txEl>
                                          </p:spTgt>
                                        </p:tgtEl>
                                        <p:attrNameLst>
                                          <p:attrName>style.visibility</p:attrName>
                                        </p:attrNameLst>
                                      </p:cBhvr>
                                      <p:to>
                                        <p:strVal val="visible"/>
                                      </p:to>
                                    </p:set>
                                    <p:anim calcmode="lin" valueType="num">
                                      <p:cBhvr additive="base">
                                        <p:cTn id="67"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68" dur="10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nodeType="clickEffect">
                                  <p:stCondLst>
                                    <p:cond delay="0"/>
                                  </p:stCondLst>
                                  <p:childTnLst>
                                    <p:set>
                                      <p:cBhvr>
                                        <p:cTn id="72" dur="1" fill="hold">
                                          <p:stCondLst>
                                            <p:cond delay="0"/>
                                          </p:stCondLst>
                                        </p:cTn>
                                        <p:tgtEl>
                                          <p:spTgt spid="3">
                                            <p:txEl>
                                              <p:pRg st="11" end="11"/>
                                            </p:txEl>
                                          </p:spTgt>
                                        </p:tgtEl>
                                        <p:attrNameLst>
                                          <p:attrName>style.visibility</p:attrName>
                                        </p:attrNameLst>
                                      </p:cBhvr>
                                      <p:to>
                                        <p:strVal val="visible"/>
                                      </p:to>
                                    </p:set>
                                    <p:anim calcmode="lin" valueType="num">
                                      <p:cBhvr additive="base">
                                        <p:cTn id="73" dur="10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74" dur="10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TotalTime>
  <Words>1594</Words>
  <Application>Microsoft Office PowerPoint</Application>
  <PresentationFormat>On-screen Show (4:3)</PresentationFormat>
  <Paragraphs>115</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The Victorious Servant of God</vt:lpstr>
      <vt:lpstr>Introduction</vt:lpstr>
      <vt:lpstr>The Anointing (Mark 16:1)</vt:lpstr>
      <vt:lpstr>The Amazement (Mark 16:2-5)</vt:lpstr>
      <vt:lpstr>The Announcement (Mark 16:6-8)</vt:lpstr>
      <vt:lpstr>The Attestation (Mark 16:9-14)</vt:lpstr>
      <vt:lpstr>The Authorization (Mark 16:15-18)</vt:lpstr>
      <vt:lpstr>The Authorization (Mark 16:15-18)</vt:lpstr>
      <vt:lpstr>The Ascension (Mark 16:19-20)</vt:lpstr>
      <vt:lpstr>Conclusion</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Victorious Servant of God</dc:title>
  <dc:creator>John Hope</dc:creator>
  <cp:lastModifiedBy>John Hope</cp:lastModifiedBy>
  <cp:revision>4</cp:revision>
  <dcterms:created xsi:type="dcterms:W3CDTF">2013-08-24T19:01:16Z</dcterms:created>
  <dcterms:modified xsi:type="dcterms:W3CDTF">2013-08-24T19:30:07Z</dcterms:modified>
</cp:coreProperties>
</file>