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56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0457AC-6CE0-4257-8168-8E38860438B8}" type="datetimeFigureOut">
              <a:rPr lang="en-US" smtClean="0"/>
              <a:t>8/17/2013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457AC-6CE0-4257-8168-8E38860438B8}" type="datetimeFigureOut">
              <a:rPr lang="en-US" smtClean="0"/>
              <a:t>8/17/2013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457AC-6CE0-4257-8168-8E38860438B8}" type="datetimeFigureOut">
              <a:rPr lang="en-US" smtClean="0"/>
              <a:t>8/17/2013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457AC-6CE0-4257-8168-8E38860438B8}" type="datetimeFigureOut">
              <a:rPr lang="en-US" smtClean="0"/>
              <a:t>8/17/2013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457AC-6CE0-4257-8168-8E38860438B8}" type="datetimeFigureOut">
              <a:rPr lang="en-US" smtClean="0"/>
              <a:t>8/17/2013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457AC-6CE0-4257-8168-8E38860438B8}" type="datetimeFigureOut">
              <a:rPr lang="en-US" smtClean="0"/>
              <a:t>8/17/2013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457AC-6CE0-4257-8168-8E38860438B8}" type="datetimeFigureOut">
              <a:rPr lang="en-US" smtClean="0"/>
              <a:t>8/17/2013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457AC-6CE0-4257-8168-8E38860438B8}" type="datetimeFigureOut">
              <a:rPr lang="en-US" smtClean="0"/>
              <a:t>8/17/2013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457AC-6CE0-4257-8168-8E38860438B8}" type="datetimeFigureOut">
              <a:rPr lang="en-US" smtClean="0"/>
              <a:t>8/17/2013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457AC-6CE0-4257-8168-8E38860438B8}" type="datetimeFigureOut">
              <a:rPr lang="en-US" smtClean="0"/>
              <a:t>8/17/2013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457AC-6CE0-4257-8168-8E38860438B8}" type="datetimeFigureOut">
              <a:rPr lang="en-US" smtClean="0"/>
              <a:t>8/17/2013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0C8A1-9A59-4EF1-B8A2-8600534D35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457AC-6CE0-4257-8168-8E38860438B8}" type="datetimeFigureOut">
              <a:rPr lang="en-US" smtClean="0"/>
              <a:t>8/17/2013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0C8A1-9A59-4EF1-B8A2-8600534D35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Pre-Crucifixion Events Connected to the Servant of God</a:t>
            </a:r>
            <a:endParaRPr lang="en-US" dirty="0"/>
          </a:p>
        </p:txBody>
      </p:sp>
      <p:sp>
        <p:nvSpPr>
          <p:cNvPr id="3" name="Subtitle 2"/>
          <p:cNvSpPr>
            <a:spLocks noGrp="1"/>
          </p:cNvSpPr>
          <p:nvPr>
            <p:ph type="subTitle" idx="1"/>
          </p:nvPr>
        </p:nvSpPr>
        <p:spPr/>
        <p:txBody>
          <a:bodyPr/>
          <a:lstStyle/>
          <a:p>
            <a:r>
              <a:rPr lang="en-US" dirty="0" smtClean="0"/>
              <a:t>Mark 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Arrest (Mark 14:43-52)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Detained (Mark 14:43-46)</a:t>
            </a:r>
          </a:p>
          <a:p>
            <a:pPr lvl="1"/>
            <a:r>
              <a:rPr lang="en-US" dirty="0" smtClean="0"/>
              <a:t>The crowds (Mark 14:43)</a:t>
            </a:r>
          </a:p>
          <a:p>
            <a:pPr lvl="1"/>
            <a:r>
              <a:rPr lang="en-US" dirty="0" smtClean="0"/>
              <a:t>The kiss (Mark 14:44-45)</a:t>
            </a:r>
          </a:p>
          <a:p>
            <a:pPr lvl="2">
              <a:buNone/>
            </a:pPr>
            <a:r>
              <a:rPr lang="en-US" dirty="0" smtClean="0"/>
              <a:t>“And as soon as he was come, he </a:t>
            </a:r>
            <a:r>
              <a:rPr lang="en-US" dirty="0" err="1" smtClean="0"/>
              <a:t>goeth</a:t>
            </a:r>
            <a:r>
              <a:rPr lang="en-US" dirty="0" smtClean="0"/>
              <a:t> straightway to him, and </a:t>
            </a:r>
            <a:r>
              <a:rPr lang="en-US" dirty="0" err="1" smtClean="0"/>
              <a:t>saith</a:t>
            </a:r>
            <a:r>
              <a:rPr lang="en-US" dirty="0" smtClean="0"/>
              <a:t>, Master, master; and kissed him.”</a:t>
            </a:r>
          </a:p>
          <a:p>
            <a:pPr lvl="2"/>
            <a:r>
              <a:rPr lang="en-US" dirty="0" smtClean="0"/>
              <a:t>A kiss of greeting is turned into a kiss of deception.</a:t>
            </a:r>
          </a:p>
          <a:p>
            <a:pPr lvl="2"/>
            <a:r>
              <a:rPr lang="en-US" dirty="0" smtClean="0"/>
              <a:t>A kiss of friendship is turned into a kiss of betrayal.</a:t>
            </a:r>
          </a:p>
          <a:p>
            <a:pPr lvl="2"/>
            <a:r>
              <a:rPr lang="en-US" dirty="0" smtClean="0"/>
              <a:t>A kiss of joy is turned into a kiss of death.</a:t>
            </a:r>
          </a:p>
          <a:p>
            <a:pPr lvl="2"/>
            <a:r>
              <a:rPr lang="en-US" dirty="0" smtClean="0"/>
              <a:t>No wonder Jesus asked:  Judas, </a:t>
            </a:r>
            <a:r>
              <a:rPr lang="en-US" dirty="0" err="1" smtClean="0"/>
              <a:t>betrayest</a:t>
            </a:r>
            <a:r>
              <a:rPr lang="en-US" dirty="0" smtClean="0"/>
              <a:t> thou the Son of man with a kiss? (Luke 22:48).</a:t>
            </a:r>
          </a:p>
          <a:p>
            <a:pPr lvl="1"/>
            <a:r>
              <a:rPr lang="en-US" dirty="0" smtClean="0"/>
              <a:t>The capture (Mark 14:46)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Arrest (Mark 14:43-52)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Defended (Mark 14:47-49)</a:t>
            </a:r>
          </a:p>
          <a:p>
            <a:pPr lvl="1"/>
            <a:r>
              <a:rPr lang="en-US" dirty="0" smtClean="0"/>
              <a:t>Sword (Mark 14:47):  This was the action of Peter (John 18:10)</a:t>
            </a:r>
          </a:p>
          <a:p>
            <a:pPr lvl="1"/>
            <a:r>
              <a:rPr lang="en-US" dirty="0" smtClean="0"/>
              <a:t>Self (Mark 14:48-49)</a:t>
            </a:r>
          </a:p>
          <a:p>
            <a:pPr lvl="2"/>
            <a:r>
              <a:rPr lang="en-US" dirty="0" smtClean="0"/>
              <a:t>Their style (manner or fashion in taking Him) of arrest (Mark 14:48-49a)</a:t>
            </a:r>
          </a:p>
          <a:p>
            <a:pPr lvl="2"/>
            <a:r>
              <a:rPr lang="en-US" dirty="0" smtClean="0"/>
              <a:t>The scriptures were fulfilled (Mark 14:49b)</a:t>
            </a:r>
          </a:p>
          <a:p>
            <a:r>
              <a:rPr lang="en-US" dirty="0" smtClean="0"/>
              <a:t>Deserted (Mark 14:50-52)</a:t>
            </a:r>
          </a:p>
          <a:p>
            <a:pPr lvl="1"/>
            <a:r>
              <a:rPr lang="en-US" dirty="0" smtClean="0"/>
              <a:t>The disciples in general (Mark 14:50)</a:t>
            </a:r>
          </a:p>
          <a:p>
            <a:pPr lvl="1"/>
            <a:r>
              <a:rPr lang="en-US" dirty="0" smtClean="0"/>
              <a:t>The disciple specifically (Mark 14:51-52)</a:t>
            </a:r>
          </a:p>
          <a:p>
            <a:pPr lvl="1"/>
            <a:r>
              <a:rPr lang="en-US" dirty="0" smtClean="0"/>
              <a:t>LESSON:  Go back to Mark 14:37-41a.</a:t>
            </a:r>
          </a:p>
          <a:p>
            <a:pPr lvl="2"/>
            <a:r>
              <a:rPr lang="en-US" dirty="0" smtClean="0"/>
              <a:t>Jesus had warned His disciples, saying:  Watch ye and pray, lest ye enter into temptation.</a:t>
            </a:r>
          </a:p>
          <a:p>
            <a:pPr lvl="2"/>
            <a:r>
              <a:rPr lang="en-US" dirty="0" smtClean="0"/>
              <a:t>Yet, three times He found them sleeping.</a:t>
            </a:r>
          </a:p>
          <a:p>
            <a:pPr lvl="2"/>
            <a:r>
              <a:rPr lang="en-US" dirty="0" smtClean="0"/>
              <a:t>If they had prayed, could they have withstood the temptation to flee?  Could prayer have brought the courage to stay?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Trial (Mark 14:53-65)</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This was the first of several trials that Jesus would face (Mark 14:53).</a:t>
            </a:r>
          </a:p>
          <a:p>
            <a:pPr lvl="1">
              <a:buNone/>
            </a:pPr>
            <a:r>
              <a:rPr lang="en-US" dirty="0" smtClean="0"/>
              <a:t>“And they led Jesus away to the high priest:  and with him were assembled all the chief priests and the elders and the scribes.”</a:t>
            </a:r>
          </a:p>
          <a:p>
            <a:pPr lvl="1"/>
            <a:r>
              <a:rPr lang="en-US" dirty="0" smtClean="0"/>
              <a:t>This was an illegal trial for several reasons.  One, it was held at night.</a:t>
            </a:r>
          </a:p>
          <a:p>
            <a:pPr lvl="1"/>
            <a:r>
              <a:rPr lang="en-US" dirty="0" smtClean="0"/>
              <a:t>It shows the extent of the “craft” used by the Jews to “put him to death” (Mark 14:1).</a:t>
            </a:r>
          </a:p>
          <a:p>
            <a:r>
              <a:rPr lang="en-US" dirty="0" smtClean="0"/>
              <a:t>False witnesses could not be found that could agree (Mark 14:55-59).</a:t>
            </a:r>
          </a:p>
          <a:p>
            <a:r>
              <a:rPr lang="en-US" dirty="0" smtClean="0"/>
              <a:t>The charge against Jesus was blasphemy (Mark 14:60-64).</a:t>
            </a:r>
          </a:p>
          <a:p>
            <a:pPr lvl="1"/>
            <a:r>
              <a:rPr lang="en-US" dirty="0" smtClean="0"/>
              <a:t>The Question:  Art thou the Christ, the Son of the Blessed?</a:t>
            </a:r>
          </a:p>
          <a:p>
            <a:pPr lvl="1"/>
            <a:r>
              <a:rPr lang="en-US" dirty="0" smtClean="0"/>
              <a:t>The Affirmation:  I am.</a:t>
            </a:r>
          </a:p>
          <a:p>
            <a:pPr lvl="1"/>
            <a:r>
              <a:rPr lang="en-US" dirty="0" smtClean="0"/>
              <a:t>The Accusation:  Ye have heard the blasphemy.</a:t>
            </a:r>
          </a:p>
          <a:p>
            <a:pPr lvl="1"/>
            <a:r>
              <a:rPr lang="en-US" dirty="0" smtClean="0"/>
              <a:t>The Condemnation:  And they all condemned him to be guilty of death.</a:t>
            </a:r>
          </a:p>
          <a:p>
            <a:pPr lvl="1"/>
            <a:r>
              <a:rPr lang="en-US" dirty="0" smtClean="0"/>
              <a:t>NOTE:  Keep this charge in mind.  Soon Jesus will stand before the Roman governor Pilate.</a:t>
            </a:r>
          </a:p>
          <a:p>
            <a:pPr lvl="2"/>
            <a:r>
              <a:rPr lang="en-US" dirty="0" smtClean="0"/>
              <a:t>Will this charge hold?</a:t>
            </a:r>
          </a:p>
          <a:p>
            <a:pPr lvl="2"/>
            <a:r>
              <a:rPr lang="en-US" dirty="0" smtClean="0"/>
              <a:t>Will this be the charge against the Christ at that time?</a:t>
            </a:r>
          </a:p>
          <a:p>
            <a:r>
              <a:rPr lang="en-US" dirty="0" smtClean="0"/>
              <a:t>Here we see how evil men operate against those whom they envy and fear:  ignore, isolate, indict, and incinerate.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Denial (Mark 14:66-72)</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 Peter fled, then he followed the action at a distance (Mark 14:54).</a:t>
            </a:r>
          </a:p>
          <a:p>
            <a:r>
              <a:rPr lang="en-US" dirty="0" smtClean="0"/>
              <a:t>Three times Peter was confronted about having been one of the disciples of Christ.</a:t>
            </a:r>
          </a:p>
          <a:p>
            <a:pPr lvl="1"/>
            <a:r>
              <a:rPr lang="en-US" dirty="0" smtClean="0"/>
              <a:t>One of the maids of the high priest:  And thou was with Jesus of Nazareth. But he denied… (Mark 14:66-68)</a:t>
            </a:r>
          </a:p>
          <a:p>
            <a:pPr lvl="1"/>
            <a:r>
              <a:rPr lang="en-US" dirty="0" smtClean="0"/>
              <a:t>Another maid:  This is one of them.  And he denied it again (Mark 14:69-70a).</a:t>
            </a:r>
          </a:p>
          <a:p>
            <a:pPr lvl="1"/>
            <a:r>
              <a:rPr lang="en-US" dirty="0" smtClean="0"/>
              <a:t>Others:  Surely thou art one of them:  for thou art a Galilean, and thy speech </a:t>
            </a:r>
            <a:r>
              <a:rPr lang="en-US" dirty="0" err="1" smtClean="0"/>
              <a:t>agreeth</a:t>
            </a:r>
            <a:r>
              <a:rPr lang="en-US" dirty="0" smtClean="0"/>
              <a:t> thereto.  But he began to curse and to swear, saying, I know not the man of whom ye speak (Mark 14:70b-71).</a:t>
            </a:r>
          </a:p>
          <a:p>
            <a:r>
              <a:rPr lang="en-US" dirty="0" smtClean="0"/>
              <a:t>Once the three denials took place, the cock crew the second time.  Jesus’ words had come to pass (Mark 14:30). </a:t>
            </a:r>
          </a:p>
          <a:p>
            <a:pPr lvl="1"/>
            <a:r>
              <a:rPr lang="en-US" dirty="0" smtClean="0"/>
              <a:t>Peter had met Satan face to face and lost the battle.</a:t>
            </a:r>
          </a:p>
          <a:p>
            <a:pPr lvl="1"/>
            <a:r>
              <a:rPr lang="en-US" dirty="0" smtClean="0"/>
              <a:t>His heart, however, was good.</a:t>
            </a:r>
          </a:p>
          <a:p>
            <a:pPr lvl="2"/>
            <a:r>
              <a:rPr lang="en-US" dirty="0" smtClean="0"/>
              <a:t>Mark 14:72b</a:t>
            </a:r>
          </a:p>
          <a:p>
            <a:pPr lvl="3">
              <a:buNone/>
            </a:pPr>
            <a:r>
              <a:rPr lang="en-US" dirty="0" smtClean="0"/>
              <a:t>“And when he thought thereon, he wept.”</a:t>
            </a:r>
          </a:p>
          <a:p>
            <a:pPr lvl="2"/>
            <a:r>
              <a:rPr lang="en-US" dirty="0" smtClean="0"/>
              <a:t>Following the Lord’s resurrection, Jesus and Peter came together about this matter.  He was asked three times by the Lord:  “Peter, </a:t>
            </a:r>
            <a:r>
              <a:rPr lang="en-US" dirty="0" err="1" smtClean="0"/>
              <a:t>lovest</a:t>
            </a:r>
            <a:r>
              <a:rPr lang="en-US" dirty="0" smtClean="0"/>
              <a:t> thou me more than these?” (John 21:15-17).</a:t>
            </a:r>
          </a:p>
          <a:p>
            <a:r>
              <a:rPr lang="en-US" dirty="0" smtClean="0"/>
              <a:t>Most of us will never deny the Lord with our words.  However, our actions often denote a denial of Him.</a:t>
            </a:r>
          </a:p>
          <a:p>
            <a:pPr lvl="1"/>
            <a:r>
              <a:rPr lang="en-US" dirty="0" smtClean="0"/>
              <a:t>Let us profess that we know Him.</a:t>
            </a:r>
          </a:p>
          <a:p>
            <a:pPr lvl="1"/>
            <a:r>
              <a:rPr lang="en-US" dirty="0" smtClean="0"/>
              <a:t>Let us live before others so they know that we know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 After Jesus’ prayer, He was ready to face all that came with the crucifixion.</a:t>
            </a:r>
          </a:p>
          <a:p>
            <a:r>
              <a:rPr lang="en-US" dirty="0" smtClean="0"/>
              <a:t>The next chapter is going to highlight that awful, yet, awesome event.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life of the Servant of God passes very quickly in Mark’s gospel.</a:t>
            </a:r>
          </a:p>
          <a:p>
            <a:r>
              <a:rPr lang="en-US" dirty="0" smtClean="0"/>
              <a:t>In Mark 14, we draw nigh to the Lord’s crucifixion</a:t>
            </a:r>
          </a:p>
          <a:p>
            <a:pPr lvl="1"/>
            <a:r>
              <a:rPr lang="en-US" dirty="0" smtClean="0"/>
              <a:t>In this chapter, Mark records nine events in the life of our Lord.</a:t>
            </a:r>
          </a:p>
          <a:p>
            <a:pPr lvl="1"/>
            <a:r>
              <a:rPr lang="en-US" dirty="0" smtClean="0"/>
              <a:t>We’ve entitled this chapter:  “Pre-crucifixion Events Connected to the Servant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Planning (Mark 14:1-2)</a:t>
            </a:r>
            <a:endParaRPr lang="en-US" dirty="0"/>
          </a:p>
        </p:txBody>
      </p:sp>
      <p:sp>
        <p:nvSpPr>
          <p:cNvPr id="3" name="Content Placeholder 2"/>
          <p:cNvSpPr>
            <a:spLocks noGrp="1"/>
          </p:cNvSpPr>
          <p:nvPr>
            <p:ph idx="1"/>
          </p:nvPr>
        </p:nvSpPr>
        <p:spPr/>
        <p:txBody>
          <a:bodyPr>
            <a:normAutofit fontScale="85000" lnSpcReduction="20000"/>
          </a:bodyPr>
          <a:lstStyle/>
          <a:p>
            <a:pPr lvl="1">
              <a:buNone/>
            </a:pPr>
            <a:r>
              <a:rPr lang="en-US" dirty="0" smtClean="0"/>
              <a:t>“...and the chief priests and the scribes sought how they might take him by craft, and put him to death.”</a:t>
            </a:r>
          </a:p>
          <a:p>
            <a:r>
              <a:rPr lang="en-US" dirty="0" smtClean="0"/>
              <a:t>Two important words:</a:t>
            </a:r>
          </a:p>
          <a:p>
            <a:pPr lvl="1"/>
            <a:r>
              <a:rPr lang="en-US" dirty="0" smtClean="0"/>
              <a:t>Sought (2212)</a:t>
            </a:r>
          </a:p>
          <a:p>
            <a:pPr lvl="2"/>
            <a:r>
              <a:rPr lang="en-US" dirty="0" smtClean="0"/>
              <a:t>To seek, aim, strive after</a:t>
            </a:r>
          </a:p>
          <a:p>
            <a:pPr lvl="2"/>
            <a:r>
              <a:rPr lang="en-US" dirty="0" smtClean="0"/>
              <a:t>Thayer includes the idea of thinking, meditating, and reasoning</a:t>
            </a:r>
          </a:p>
          <a:p>
            <a:pPr lvl="1"/>
            <a:r>
              <a:rPr lang="en-US" dirty="0" smtClean="0"/>
              <a:t>Craft (1388):  by some form of trickery, deceit, or guile</a:t>
            </a:r>
          </a:p>
          <a:p>
            <a:r>
              <a:rPr lang="en-US" dirty="0" smtClean="0"/>
              <a:t>Evil men plan and scheme in order to destroy those they envy and fear.</a:t>
            </a:r>
          </a:p>
          <a:p>
            <a:pPr lvl="1"/>
            <a:r>
              <a:rPr lang="en-US" dirty="0" smtClean="0"/>
              <a:t>Do they not err that devise evil? (Prov. 14:22).</a:t>
            </a:r>
          </a:p>
          <a:p>
            <a:pPr lvl="1"/>
            <a:r>
              <a:rPr lang="en-US" dirty="0" smtClean="0"/>
              <a:t>One of the things the Lord hates is an heart that </a:t>
            </a:r>
            <a:r>
              <a:rPr lang="en-US" dirty="0" err="1" smtClean="0"/>
              <a:t>deviseth</a:t>
            </a:r>
            <a:r>
              <a:rPr lang="en-US" dirty="0" smtClean="0"/>
              <a:t> wicked imaginations (Prov. 6:18).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Anointing (Mark 14:3-9)</a:t>
            </a:r>
            <a:endParaRPr lang="en-US" dirty="0"/>
          </a:p>
        </p:txBody>
      </p:sp>
      <p:sp>
        <p:nvSpPr>
          <p:cNvPr id="3" name="Content Placeholder 2"/>
          <p:cNvSpPr>
            <a:spLocks noGrp="1"/>
          </p:cNvSpPr>
          <p:nvPr>
            <p:ph idx="1"/>
          </p:nvPr>
        </p:nvSpPr>
        <p:spPr/>
        <p:txBody>
          <a:bodyPr>
            <a:normAutofit fontScale="55000" lnSpcReduction="20000"/>
          </a:bodyPr>
          <a:lstStyle/>
          <a:p>
            <a:pPr lvl="1">
              <a:buNone/>
            </a:pPr>
            <a:r>
              <a:rPr lang="en-US" dirty="0" smtClean="0"/>
              <a:t>“…there came a woman having an alabaster box of ointment of spikenard very precious; and she brake the box, and poured it on his head.”</a:t>
            </a:r>
          </a:p>
          <a:p>
            <a:r>
              <a:rPr lang="en-US" dirty="0" smtClean="0"/>
              <a:t>The act of this woman was immediately criticized by some of the disciples (Mark 14:3-4).</a:t>
            </a:r>
          </a:p>
          <a:p>
            <a:pPr lvl="1"/>
            <a:r>
              <a:rPr lang="en-US" dirty="0" smtClean="0"/>
              <a:t>They believed that she had wasted the ointment.</a:t>
            </a:r>
          </a:p>
          <a:p>
            <a:pPr lvl="1"/>
            <a:r>
              <a:rPr lang="en-US" dirty="0" smtClean="0"/>
              <a:t>They believed that better things could have been done with the funds.</a:t>
            </a:r>
          </a:p>
          <a:p>
            <a:pPr lvl="1"/>
            <a:r>
              <a:rPr lang="en-US" dirty="0" smtClean="0"/>
              <a:t>And they murmured against her.</a:t>
            </a:r>
          </a:p>
          <a:p>
            <a:r>
              <a:rPr lang="en-US" dirty="0" smtClean="0"/>
              <a:t>Jesus immediately came to her defense.</a:t>
            </a:r>
          </a:p>
          <a:p>
            <a:pPr lvl="1"/>
            <a:r>
              <a:rPr lang="en-US" dirty="0" smtClean="0"/>
              <a:t>…she hath wrought a good work on me (Mark 13:6).</a:t>
            </a:r>
          </a:p>
          <a:p>
            <a:pPr lvl="1"/>
            <a:r>
              <a:rPr lang="en-US" dirty="0" smtClean="0"/>
              <a:t>She hath done what she could (Mark 13:8).</a:t>
            </a:r>
          </a:p>
          <a:p>
            <a:pPr lvl="1"/>
            <a:r>
              <a:rPr lang="en-US" dirty="0" smtClean="0"/>
              <a:t>Mark 13:9</a:t>
            </a:r>
          </a:p>
          <a:p>
            <a:pPr lvl="2">
              <a:buNone/>
            </a:pPr>
            <a:r>
              <a:rPr lang="en-US" dirty="0" smtClean="0"/>
              <a:t>“Verily I say unto you, </a:t>
            </a:r>
            <a:r>
              <a:rPr lang="en-US" dirty="0" err="1" smtClean="0"/>
              <a:t>Wheresoever</a:t>
            </a:r>
            <a:r>
              <a:rPr lang="en-US" dirty="0" smtClean="0"/>
              <a:t> this gospel shall be preached throughout the whole world, this also that she hath done shall be spoken of for a memorial of her.”</a:t>
            </a:r>
          </a:p>
          <a:p>
            <a:r>
              <a:rPr lang="en-US" dirty="0" smtClean="0"/>
              <a:t>Lessons:  No good deed goes unnoticed by Jesus.  His requirement is that we do what we can.</a:t>
            </a:r>
          </a:p>
          <a:p>
            <a:pPr lvl="1"/>
            <a:r>
              <a:rPr lang="en-US" dirty="0" smtClean="0"/>
              <a:t>Sadly, we often do less than we can as individuals and congregations.</a:t>
            </a:r>
          </a:p>
          <a:p>
            <a:pPr lvl="1"/>
            <a:r>
              <a:rPr lang="en-US" dirty="0" smtClean="0"/>
              <a:t>We often seek the bare minimum instead of actually doing what we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Betrayal (Mark 14:10-21)</a:t>
            </a:r>
            <a:endParaRPr lang="en-US" dirty="0"/>
          </a:p>
        </p:txBody>
      </p:sp>
      <p:sp>
        <p:nvSpPr>
          <p:cNvPr id="3" name="Content Placeholder 2"/>
          <p:cNvSpPr>
            <a:spLocks noGrp="1"/>
          </p:cNvSpPr>
          <p:nvPr>
            <p:ph idx="1"/>
          </p:nvPr>
        </p:nvSpPr>
        <p:spPr/>
        <p:txBody>
          <a:bodyPr>
            <a:normAutofit fontScale="55000" lnSpcReduction="20000"/>
          </a:bodyPr>
          <a:lstStyle/>
          <a:p>
            <a:pPr lvl="1">
              <a:buNone/>
            </a:pPr>
            <a:r>
              <a:rPr lang="en-US" dirty="0" smtClean="0"/>
              <a:t>“And Judas </a:t>
            </a:r>
            <a:r>
              <a:rPr lang="en-US" dirty="0" err="1" smtClean="0"/>
              <a:t>Isacriot</a:t>
            </a:r>
            <a:r>
              <a:rPr lang="en-US" dirty="0" smtClean="0"/>
              <a:t>, one of the twelve, went unto the chief priests, to betray him unto them.”</a:t>
            </a:r>
          </a:p>
          <a:p>
            <a:r>
              <a:rPr lang="en-US" dirty="0" smtClean="0"/>
              <a:t>Judas was on the inside.  He was “one of the twelve.”</a:t>
            </a:r>
          </a:p>
          <a:p>
            <a:pPr lvl="1"/>
            <a:r>
              <a:rPr lang="en-US" dirty="0" smtClean="0"/>
              <a:t>It is possible for those closest to us to turn against us.</a:t>
            </a:r>
          </a:p>
          <a:p>
            <a:pPr lvl="1"/>
            <a:r>
              <a:rPr lang="en-US" dirty="0" smtClean="0"/>
              <a:t>Judas seemed to be governed by self and greed.</a:t>
            </a:r>
          </a:p>
          <a:p>
            <a:pPr lvl="1"/>
            <a:r>
              <a:rPr lang="en-US" dirty="0" smtClean="0"/>
              <a:t>Trust, confidentiality, honor, and character were not high on his list of personal traits.</a:t>
            </a:r>
          </a:p>
          <a:p>
            <a:r>
              <a:rPr lang="en-US" dirty="0" smtClean="0"/>
              <a:t>It is sad when the actions of our friends bring pleasure to our enemies (Mark 14:11).</a:t>
            </a:r>
          </a:p>
          <a:p>
            <a:pPr lvl="1"/>
            <a:r>
              <a:rPr lang="en-US" dirty="0" smtClean="0"/>
              <a:t>The pleasure:  They were glad.</a:t>
            </a:r>
          </a:p>
          <a:p>
            <a:pPr lvl="1"/>
            <a:r>
              <a:rPr lang="en-US" dirty="0" smtClean="0"/>
              <a:t>The promise:  promised to give him money</a:t>
            </a:r>
          </a:p>
          <a:p>
            <a:pPr lvl="1"/>
            <a:r>
              <a:rPr lang="en-US" dirty="0" smtClean="0"/>
              <a:t>The plan:  how he might conveniently betray him</a:t>
            </a:r>
          </a:p>
          <a:p>
            <a:r>
              <a:rPr lang="en-US" dirty="0" smtClean="0"/>
              <a:t>After securing the room for the Passover meal, the first thing Jesus did was to reveal that He knew of the betrayal.</a:t>
            </a:r>
          </a:p>
          <a:p>
            <a:pPr lvl="1"/>
            <a:r>
              <a:rPr lang="en-US" dirty="0" smtClean="0"/>
              <a:t>The revelation (Mark 14:18-20)</a:t>
            </a:r>
          </a:p>
          <a:p>
            <a:pPr lvl="1"/>
            <a:r>
              <a:rPr lang="en-US" dirty="0" smtClean="0"/>
              <a:t>The condemnation (Mark 14:21)</a:t>
            </a:r>
          </a:p>
          <a:p>
            <a:pPr lvl="2">
              <a:buNone/>
            </a:pPr>
            <a:r>
              <a:rPr lang="en-US" dirty="0" smtClean="0"/>
              <a:t>“The Son of man indeed </a:t>
            </a:r>
            <a:r>
              <a:rPr lang="en-US" dirty="0" err="1" smtClean="0"/>
              <a:t>goeth</a:t>
            </a:r>
            <a:r>
              <a:rPr lang="en-US" dirty="0" smtClean="0"/>
              <a:t>, as it is written of him:  but woe to that men by whom the Son of man is betrayed!  Good were it for that man if he had never been born.”</a:t>
            </a:r>
          </a:p>
          <a:p>
            <a:pPr lvl="2"/>
            <a:r>
              <a:rPr lang="en-US" dirty="0" smtClean="0"/>
              <a:t>Judas was present.</a:t>
            </a:r>
          </a:p>
          <a:p>
            <a:pPr lvl="2"/>
            <a:r>
              <a:rPr lang="en-US" dirty="0" smtClean="0"/>
              <a:t>Sometimes even warnings of condemnation will not change evil behaviors.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Prediction (Mark 14:26-31)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After the Passover meal, Jesus and His disciples retreated to the mount of Olives.</a:t>
            </a:r>
          </a:p>
          <a:p>
            <a:r>
              <a:rPr lang="en-US" dirty="0" smtClean="0"/>
              <a:t>Jesus predicted something that had its roots in Bible prophecy (Mark 14:27).</a:t>
            </a:r>
          </a:p>
          <a:p>
            <a:pPr lvl="1">
              <a:buNone/>
            </a:pPr>
            <a:r>
              <a:rPr lang="en-US" dirty="0" smtClean="0"/>
              <a:t>“And Jesus </a:t>
            </a:r>
            <a:r>
              <a:rPr lang="en-US" dirty="0" err="1" smtClean="0"/>
              <a:t>saith</a:t>
            </a:r>
            <a:r>
              <a:rPr lang="en-US" dirty="0" smtClean="0"/>
              <a:t> unto them, All ye shall be offended because of me this night:  for it is written, I will smite the shepherd, and the sheep shall be scattered.”</a:t>
            </a:r>
          </a:p>
          <a:p>
            <a:pPr lvl="1"/>
            <a:r>
              <a:rPr lang="en-US" dirty="0" smtClean="0"/>
              <a:t>The prophecy is found in Zechariah 13:7.</a:t>
            </a:r>
          </a:p>
          <a:p>
            <a:pPr lvl="1"/>
            <a:r>
              <a:rPr lang="en-US" dirty="0" smtClean="0"/>
              <a:t>Jesus would be taken as a lamb to the slaughter and His disciples would flee from Him (See Mark 14:50).</a:t>
            </a:r>
          </a:p>
          <a:p>
            <a:pPr lvl="2">
              <a:buNone/>
            </a:pPr>
            <a:r>
              <a:rPr lang="en-US" dirty="0" smtClean="0"/>
              <a:t>“And they all forsook him and fled.”</a:t>
            </a:r>
          </a:p>
          <a:p>
            <a:r>
              <a:rPr lang="en-US" dirty="0" smtClean="0"/>
              <a:t>Peter’s response (Mark 14:29-31).</a:t>
            </a:r>
          </a:p>
          <a:p>
            <a:pPr lvl="1"/>
            <a:r>
              <a:rPr lang="en-US" dirty="0" smtClean="0"/>
              <a:t>Peter’s confidence (Mark 14:29)</a:t>
            </a:r>
          </a:p>
          <a:p>
            <a:pPr lvl="2">
              <a:buNone/>
            </a:pPr>
            <a:r>
              <a:rPr lang="en-US" dirty="0" smtClean="0"/>
              <a:t>“But Peter said unto him, Although all shall be offended, yet will not I.”</a:t>
            </a:r>
          </a:p>
          <a:p>
            <a:pPr lvl="2"/>
            <a:r>
              <a:rPr lang="en-US" dirty="0" smtClean="0"/>
              <a:t>Question:  Don’t we all need to be confident?</a:t>
            </a:r>
          </a:p>
          <a:p>
            <a:pPr lvl="2"/>
            <a:r>
              <a:rPr lang="en-US" dirty="0" smtClean="0"/>
              <a:t>Answer:  Yes, but Peter’s problem was that he was in denial of the teachings of Scripture.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Prediction (Mark 14:26-31)</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Jesus’ correction (Mark 14:30)</a:t>
            </a:r>
          </a:p>
          <a:p>
            <a:pPr lvl="2">
              <a:buNone/>
            </a:pPr>
            <a:r>
              <a:rPr lang="en-US" dirty="0" smtClean="0"/>
              <a:t>“And Jesus </a:t>
            </a:r>
            <a:r>
              <a:rPr lang="en-US" dirty="0" err="1" smtClean="0"/>
              <a:t>saith</a:t>
            </a:r>
            <a:r>
              <a:rPr lang="en-US" dirty="0" smtClean="0"/>
              <a:t> unto him,, Verily I say unto thee, That this day, even in this night, before the cock crow twice, thou </a:t>
            </a:r>
            <a:r>
              <a:rPr lang="en-US" dirty="0" err="1" smtClean="0"/>
              <a:t>shalt</a:t>
            </a:r>
            <a:r>
              <a:rPr lang="en-US" dirty="0" smtClean="0"/>
              <a:t> deny me thrice.”</a:t>
            </a:r>
          </a:p>
          <a:p>
            <a:pPr lvl="2"/>
            <a:r>
              <a:rPr lang="en-US" dirty="0" smtClean="0"/>
              <a:t>Jesus continues to affirm the Scriptures.</a:t>
            </a:r>
          </a:p>
          <a:p>
            <a:pPr lvl="2"/>
            <a:r>
              <a:rPr lang="en-US" dirty="0" smtClean="0"/>
              <a:t>He even tells Peter that his denial would happen that very night.</a:t>
            </a:r>
          </a:p>
          <a:p>
            <a:pPr lvl="1"/>
            <a:r>
              <a:rPr lang="en-US" dirty="0" smtClean="0"/>
              <a:t>Peter’s counter (Mark 14:31)</a:t>
            </a:r>
          </a:p>
          <a:p>
            <a:pPr lvl="2">
              <a:buNone/>
            </a:pPr>
            <a:r>
              <a:rPr lang="en-US" dirty="0" smtClean="0"/>
              <a:t>“But he </a:t>
            </a:r>
            <a:r>
              <a:rPr lang="en-US" dirty="0" err="1" smtClean="0"/>
              <a:t>spake</a:t>
            </a:r>
            <a:r>
              <a:rPr lang="en-US" dirty="0" smtClean="0"/>
              <a:t> the more vehemently, If I should die with thee, I will not deny thee in any wise.”</a:t>
            </a:r>
          </a:p>
          <a:p>
            <a:pPr lvl="2"/>
            <a:r>
              <a:rPr lang="en-US" dirty="0" smtClean="0"/>
              <a:t>Peter’s voice many have been raised and his tone reflected some anger.</a:t>
            </a:r>
          </a:p>
          <a:p>
            <a:pPr lvl="2"/>
            <a:r>
              <a:rPr lang="en-US" dirty="0" smtClean="0"/>
              <a:t>Listen to the words:  I will not deny thee.  Here are the words of self-confidence, but without a true knowledge of self (I Cor. 10:12).</a:t>
            </a:r>
          </a:p>
          <a:p>
            <a:pPr lvl="3">
              <a:buNone/>
            </a:pPr>
            <a:r>
              <a:rPr lang="en-US" dirty="0" smtClean="0"/>
              <a:t>“Wherefore let him that </a:t>
            </a:r>
            <a:r>
              <a:rPr lang="en-US" dirty="0" err="1" smtClean="0"/>
              <a:t>thinketh</a:t>
            </a:r>
            <a:r>
              <a:rPr lang="en-US" dirty="0" smtClean="0"/>
              <a:t> he </a:t>
            </a:r>
            <a:r>
              <a:rPr lang="en-US" dirty="0" err="1" smtClean="0"/>
              <a:t>standeth</a:t>
            </a:r>
            <a:r>
              <a:rPr lang="en-US" dirty="0" smtClean="0"/>
              <a:t> take heed lest he 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Prayer  (Mark 14:32-42)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The Place:  Gethsemane (Mark 14:32)</a:t>
            </a:r>
          </a:p>
          <a:p>
            <a:pPr lvl="1">
              <a:buNone/>
            </a:pPr>
            <a:r>
              <a:rPr lang="en-US" dirty="0" smtClean="0"/>
              <a:t>“And they came to a place which was named Gethsemane:  and he </a:t>
            </a:r>
            <a:r>
              <a:rPr lang="en-US" dirty="0" err="1" smtClean="0"/>
              <a:t>saith</a:t>
            </a:r>
            <a:r>
              <a:rPr lang="en-US" dirty="0" smtClean="0"/>
              <a:t> to his disciples, Sit ye here, while I shall pray.”</a:t>
            </a:r>
          </a:p>
          <a:p>
            <a:r>
              <a:rPr lang="en-US" dirty="0" smtClean="0"/>
              <a:t>The Pain (Mark 14:33-34)</a:t>
            </a:r>
          </a:p>
          <a:p>
            <a:pPr lvl="1"/>
            <a:r>
              <a:rPr lang="en-US" dirty="0" smtClean="0"/>
              <a:t>The three-fold description:</a:t>
            </a:r>
          </a:p>
          <a:p>
            <a:pPr lvl="2"/>
            <a:r>
              <a:rPr lang="en-US" dirty="0" smtClean="0"/>
              <a:t>Sore amazed:  to throw into terror or amazement</a:t>
            </a:r>
          </a:p>
          <a:p>
            <a:pPr lvl="2"/>
            <a:r>
              <a:rPr lang="en-US" dirty="0" smtClean="0"/>
              <a:t>Very heavy:  to be in distress of mind, full of heaviness, deep anguish</a:t>
            </a:r>
          </a:p>
          <a:p>
            <a:pPr lvl="2"/>
            <a:r>
              <a:rPr lang="en-US" dirty="0" smtClean="0"/>
              <a:t>Exceeding sorrowful:</a:t>
            </a:r>
          </a:p>
          <a:p>
            <a:pPr lvl="3"/>
            <a:r>
              <a:rPr lang="en-US" dirty="0" smtClean="0"/>
              <a:t>Literally: grieved all around</a:t>
            </a:r>
          </a:p>
          <a:p>
            <a:pPr lvl="3"/>
            <a:r>
              <a:rPr lang="en-US" dirty="0" smtClean="0"/>
              <a:t>Intensely sad</a:t>
            </a:r>
          </a:p>
          <a:p>
            <a:pPr lvl="1"/>
            <a:r>
              <a:rPr lang="en-US" dirty="0" smtClean="0"/>
              <a:t>This would not be the only pain He would experience in the garden.</a:t>
            </a:r>
          </a:p>
          <a:p>
            <a:pPr lvl="2"/>
            <a:r>
              <a:rPr lang="en-US" dirty="0" smtClean="0"/>
              <a:t>Luke 22:44</a:t>
            </a:r>
          </a:p>
          <a:p>
            <a:pPr lvl="3">
              <a:buNone/>
            </a:pPr>
            <a:r>
              <a:rPr lang="en-US" dirty="0" smtClean="0"/>
              <a:t>“And being in agony he prayed more earnestly:  and his sweat was as it were great drops of blood falling down to the ground.”</a:t>
            </a:r>
          </a:p>
          <a:p>
            <a:pPr lvl="2"/>
            <a:r>
              <a:rPr lang="en-US" dirty="0" smtClean="0"/>
              <a:t>Hebrews 5:7</a:t>
            </a:r>
          </a:p>
          <a:p>
            <a:pPr lvl="3">
              <a:buNone/>
            </a:pPr>
            <a:r>
              <a:rPr lang="en-US" dirty="0" smtClean="0"/>
              <a:t>“Who in the days of his flesh, when he had offered up prayers and supplications with strong crying and tears unto him that was able to save him from death, and was heard in that he feared.”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(Mark 14:32-42)</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Prayer (Mark 14:35-36)</a:t>
            </a:r>
          </a:p>
          <a:p>
            <a:pPr lvl="1">
              <a:buNone/>
            </a:pPr>
            <a:r>
              <a:rPr lang="en-US" dirty="0" smtClean="0"/>
              <a:t>“And he went forward a little, and fell on the ground, and prayed that, if it were possible, the hour might pass from him.  And he said, Abba, Father, all things are possible unto thee; take away this cup from me:  nevertheless not what I will, but what thou wilt.”</a:t>
            </a:r>
          </a:p>
          <a:p>
            <a:pPr lvl="1"/>
            <a:r>
              <a:rPr lang="en-US" dirty="0" smtClean="0"/>
              <a:t>Recipient:  Jesus prayed to the Father</a:t>
            </a:r>
          </a:p>
          <a:p>
            <a:pPr lvl="1"/>
            <a:r>
              <a:rPr lang="en-US" dirty="0" smtClean="0"/>
              <a:t>Resources:  Jesus acknowledged the Father’s power</a:t>
            </a:r>
          </a:p>
          <a:p>
            <a:pPr lvl="1"/>
            <a:r>
              <a:rPr lang="en-US" dirty="0" smtClean="0"/>
              <a:t>Request:  Let this cup pass from me</a:t>
            </a:r>
          </a:p>
          <a:p>
            <a:pPr lvl="1"/>
            <a:r>
              <a:rPr lang="en-US" dirty="0" smtClean="0"/>
              <a:t>Resignation:  He submitted His will to the will of the Father</a:t>
            </a:r>
          </a:p>
          <a:p>
            <a:pPr lvl="1"/>
            <a:r>
              <a:rPr lang="en-US" dirty="0" smtClean="0"/>
              <a:t>Repetition:  The prayer was prayed three times (Mark 14:39, 41)  Verse 39 states:  …and he spoke the same words.</a:t>
            </a:r>
          </a:p>
          <a:p>
            <a:pPr lvl="1"/>
            <a:r>
              <a:rPr lang="en-US" dirty="0" smtClean="0"/>
              <a:t>Resolve:  Jesus was ready to face the challenges of the crucifixion (Mark 14:41b-42)</a:t>
            </a:r>
          </a:p>
          <a:p>
            <a:pPr lvl="2">
              <a:buNone/>
            </a:pPr>
            <a:r>
              <a:rPr lang="en-US" dirty="0" smtClean="0"/>
              <a:t>“…it is enough, the hour is come; behold, the Son of man is betrayed into the hands of sinners.  Rise up, let us go; lo, he that </a:t>
            </a:r>
            <a:r>
              <a:rPr lang="en-US" dirty="0" err="1" smtClean="0"/>
              <a:t>betrayeth</a:t>
            </a:r>
            <a:r>
              <a:rPr lang="en-US" dirty="0" smtClean="0"/>
              <a:t> me is at hand.”</a:t>
            </a:r>
          </a:p>
          <a:p>
            <a:pPr lvl="2"/>
            <a:r>
              <a:rPr lang="en-US" dirty="0" smtClean="0"/>
              <a:t>There is a lot of difference in the emotional well-being of Jesus now as compared to when He first prayed.</a:t>
            </a:r>
          </a:p>
          <a:p>
            <a:pPr lvl="2"/>
            <a:r>
              <a:rPr lang="en-US" dirty="0" smtClean="0"/>
              <a:t>This communication with the Father strengthened Jesus for the task at hand.</a:t>
            </a:r>
          </a:p>
          <a:p>
            <a:pPr lvl="2"/>
            <a:r>
              <a:rPr lang="en-US" dirty="0" smtClean="0"/>
              <a:t>We can receive similar assistance in prayer (Heb. 4:15-16).</a:t>
            </a:r>
          </a:p>
          <a:p>
            <a:pPr lvl="3">
              <a:buNone/>
            </a:pPr>
            <a:r>
              <a:rPr lang="en-US" dirty="0" smtClean="0"/>
              <a:t>“For we have not an high priest which cannot be touched with the feeling of our infirmities; but was in all points tempted like as we are, yet without sin.  Let us therefore come boldly unto the throne of grace, that we may obtain mercy, and find grace to help in time of need.”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2141</Words>
  <Application>Microsoft Office PowerPoint</Application>
  <PresentationFormat>On-screen Show (4:3)</PresentationFormat>
  <Paragraphs>154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Pre-Crucifixion Events Connected to the Servant of God</vt:lpstr>
      <vt:lpstr>Introduction</vt:lpstr>
      <vt:lpstr>Planning (Mark 14:1-2)</vt:lpstr>
      <vt:lpstr>Anointing (Mark 14:3-9)</vt:lpstr>
      <vt:lpstr>Betrayal (Mark 14:10-21)</vt:lpstr>
      <vt:lpstr>The Prediction (Mark 14:26-31)</vt:lpstr>
      <vt:lpstr>The Prediction (Mark 14:26-31)</vt:lpstr>
      <vt:lpstr>Prayer  (Mark 14:32-42)</vt:lpstr>
      <vt:lpstr>Prayer  (Mark 14:32-42)</vt:lpstr>
      <vt:lpstr>Arrest (Mark 14:43-52)</vt:lpstr>
      <vt:lpstr>Arrest (Mark 14:43-52)</vt:lpstr>
      <vt:lpstr>The Trial (Mark 14:53-65)</vt:lpstr>
      <vt:lpstr>Denial (Mark 14:66-72)</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Pre-Crucifixion Events Connected to the Servant of God</dc:title>
  <dc:creator>John Hope</dc:creator>
  <cp:lastModifiedBy>John Hope</cp:lastModifiedBy>
  <cp:revision>5</cp:revision>
  <dcterms:created xsi:type="dcterms:W3CDTF">2013-08-18T01:23:58Z</dcterms:created>
  <dcterms:modified xsi:type="dcterms:W3CDTF">2013-08-18T02:11:02Z</dcterms:modified>
</cp:coreProperties>
</file>