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6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56-10A5-4864-BAF8-DDF19BC7707B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860D-8D6B-4738-963F-454581674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56-10A5-4864-BAF8-DDF19BC7707B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860D-8D6B-4738-963F-454581674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56-10A5-4864-BAF8-DDF19BC7707B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860D-8D6B-4738-963F-454581674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56-10A5-4864-BAF8-DDF19BC7707B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860D-8D6B-4738-963F-454581674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56-10A5-4864-BAF8-DDF19BC7707B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860D-8D6B-4738-963F-454581674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56-10A5-4864-BAF8-DDF19BC7707B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860D-8D6B-4738-963F-454581674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56-10A5-4864-BAF8-DDF19BC7707B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860D-8D6B-4738-963F-454581674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56-10A5-4864-BAF8-DDF19BC7707B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860D-8D6B-4738-963F-454581674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56-10A5-4864-BAF8-DDF19BC7707B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860D-8D6B-4738-963F-454581674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56-10A5-4864-BAF8-DDF19BC7707B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860D-8D6B-4738-963F-454581674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56-10A5-4864-BAF8-DDF19BC7707B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860D-8D6B-4738-963F-454581674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59656-10A5-4864-BAF8-DDF19BC7707B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860D-8D6B-4738-963F-4545816745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P’s and Q’s of the Servant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things that we learn about Jesus in this chapter:</a:t>
            </a:r>
          </a:p>
          <a:p>
            <a:pPr lvl="1"/>
            <a:r>
              <a:rPr lang="en-US" dirty="0" smtClean="0"/>
              <a:t>He is watching (Mark 12:41).</a:t>
            </a:r>
          </a:p>
          <a:p>
            <a:pPr lvl="1"/>
            <a:r>
              <a:rPr lang="en-US" dirty="0" smtClean="0"/>
              <a:t>He is wise (Mark 12:34).</a:t>
            </a:r>
          </a:p>
          <a:p>
            <a:pPr lvl="1"/>
            <a:r>
              <a:rPr lang="en-US" dirty="0" smtClean="0"/>
              <a:t>He executes wrath (Mark 12:9).</a:t>
            </a:r>
          </a:p>
          <a:p>
            <a:r>
              <a:rPr lang="en-US" dirty="0" smtClean="0"/>
              <a:t>Thus, man needs to learn of His ways, serve Him faithfully, and seek to never disappoint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P’s and Q’s of the Servant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were two things that Jesus did often in His ministry.</a:t>
            </a:r>
          </a:p>
          <a:p>
            <a:pPr lvl="1"/>
            <a:r>
              <a:rPr lang="en-US" dirty="0" smtClean="0"/>
              <a:t>He taught in parables.</a:t>
            </a:r>
          </a:p>
          <a:p>
            <a:pPr lvl="1"/>
            <a:r>
              <a:rPr lang="en-US" dirty="0" smtClean="0"/>
              <a:t>He fielded questions from numerous individuals, especially His enemies.</a:t>
            </a:r>
          </a:p>
          <a:p>
            <a:r>
              <a:rPr lang="en-US" dirty="0" smtClean="0"/>
              <a:t>In Mark 12, we find Jesus involved in both things.</a:t>
            </a:r>
          </a:p>
          <a:p>
            <a:r>
              <a:rPr lang="en-US" dirty="0" smtClean="0"/>
              <a:t>We’ve entitled this chapter “The Ps and Qs of the Servant of God.”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Parable of the Vineyard (Mark 12:1-12)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And he began to speak unto them by parables (Mark 12:1a).</a:t>
            </a:r>
          </a:p>
          <a:p>
            <a:pPr lvl="1"/>
            <a:r>
              <a:rPr lang="en-US" dirty="0" smtClean="0"/>
              <a:t>The word “parable” is a translation of the Greek word “</a:t>
            </a:r>
            <a:r>
              <a:rPr lang="en-US" dirty="0" err="1" smtClean="0"/>
              <a:t>parabole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Literally, it means “to lay along side of.”</a:t>
            </a:r>
          </a:p>
          <a:p>
            <a:pPr lvl="1"/>
            <a:r>
              <a:rPr lang="en-US" dirty="0" smtClean="0"/>
              <a:t>It was an earthly story with a heavenly meaning.</a:t>
            </a:r>
          </a:p>
          <a:p>
            <a:r>
              <a:rPr lang="en-US" dirty="0" smtClean="0"/>
              <a:t>In Mark 12:1-9, we find the parable itself.  Many refer to it as “The Parable of the Vineyard” due to the opening words:  And a certain man planted a vineyard.</a:t>
            </a:r>
          </a:p>
          <a:p>
            <a:pPr lvl="1"/>
            <a:r>
              <a:rPr lang="en-US" dirty="0" smtClean="0"/>
              <a:t>The Vineyard Established (Mark 12:1)</a:t>
            </a:r>
          </a:p>
          <a:p>
            <a:pPr lvl="1"/>
            <a:r>
              <a:rPr lang="en-US" dirty="0" smtClean="0"/>
              <a:t>The Vineyard’s Earnings (Mark 12:2)</a:t>
            </a:r>
          </a:p>
          <a:p>
            <a:pPr lvl="1"/>
            <a:r>
              <a:rPr lang="en-US" dirty="0" smtClean="0"/>
              <a:t>The Vineyard’s Evil (Mark 12:3-8)</a:t>
            </a:r>
          </a:p>
          <a:p>
            <a:pPr lvl="2"/>
            <a:r>
              <a:rPr lang="en-US" dirty="0" smtClean="0"/>
              <a:t>The Servants (Mark 12:3-5)</a:t>
            </a:r>
          </a:p>
          <a:p>
            <a:pPr lvl="2"/>
            <a:r>
              <a:rPr lang="en-US" dirty="0" smtClean="0"/>
              <a:t>The Son (Mark 12:6-8)</a:t>
            </a:r>
          </a:p>
          <a:p>
            <a:pPr lvl="3"/>
            <a:r>
              <a:rPr lang="en-US" dirty="0" smtClean="0"/>
              <a:t>Respect (Mark 12:6)</a:t>
            </a:r>
          </a:p>
          <a:p>
            <a:pPr lvl="3"/>
            <a:r>
              <a:rPr lang="en-US" dirty="0" smtClean="0"/>
              <a:t>Resentment (Mark 12:7)</a:t>
            </a:r>
          </a:p>
          <a:p>
            <a:pPr lvl="3"/>
            <a:r>
              <a:rPr lang="en-US" dirty="0" smtClean="0"/>
              <a:t>Rejection (Mark 12:8)</a:t>
            </a:r>
          </a:p>
          <a:p>
            <a:pPr lvl="1"/>
            <a:r>
              <a:rPr lang="en-US" dirty="0" smtClean="0"/>
              <a:t>The Vineyard’s Exchange (Mark 12:9)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Parable of the Vineyard (Mark 12:1-12)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The parable and its application found its original place in Messianic prophecy (Mark 12:10-11).</a:t>
            </a:r>
          </a:p>
          <a:p>
            <a:pPr lvl="1">
              <a:buNone/>
            </a:pPr>
            <a:r>
              <a:rPr lang="en-US" dirty="0" smtClean="0"/>
              <a:t>“And have ye not read this scripture; The stone which the builders rejected is become the head of the corner:  this was the Lord’s doing, and it is marvelous in our eyes?”</a:t>
            </a:r>
          </a:p>
          <a:p>
            <a:pPr lvl="1"/>
            <a:r>
              <a:rPr lang="en-US" dirty="0" smtClean="0"/>
              <a:t>This is a quote from Psalm 118:22-23</a:t>
            </a:r>
          </a:p>
          <a:p>
            <a:pPr lvl="1"/>
            <a:r>
              <a:rPr lang="en-US" dirty="0" smtClean="0"/>
              <a:t>The application of the prophecy is made several times in the NT to refer to the Jewish rejection of Jesus Christ.</a:t>
            </a:r>
          </a:p>
          <a:p>
            <a:pPr lvl="2"/>
            <a:r>
              <a:rPr lang="en-US" dirty="0" smtClean="0"/>
              <a:t>God was the owner of the vineyard.</a:t>
            </a:r>
          </a:p>
          <a:p>
            <a:pPr lvl="2"/>
            <a:r>
              <a:rPr lang="en-US" dirty="0" smtClean="0"/>
              <a:t>He established a nation and gave it to the Jews (Jer. 2:21; Ezek. 17:5-6)</a:t>
            </a:r>
          </a:p>
          <a:p>
            <a:pPr lvl="3">
              <a:buNone/>
            </a:pPr>
            <a:r>
              <a:rPr lang="en-US" dirty="0" smtClean="0"/>
              <a:t>“Yet have I planted thee a noble vine, a wholly right seed…”</a:t>
            </a:r>
          </a:p>
          <a:p>
            <a:pPr lvl="1"/>
            <a:r>
              <a:rPr lang="en-US" dirty="0" smtClean="0"/>
              <a:t>This nation should have prospered and should have brought forth fruit unto God.</a:t>
            </a:r>
          </a:p>
          <a:p>
            <a:pPr lvl="1"/>
            <a:r>
              <a:rPr lang="en-US" dirty="0" smtClean="0"/>
              <a:t>God sent His prophets to check on His vineyard.  Each time they treated them horribly:  beating them, stoning them, and killing them (Matt. 23:30-31, 34, 37).</a:t>
            </a:r>
          </a:p>
          <a:p>
            <a:pPr lvl="1"/>
            <a:r>
              <a:rPr lang="en-US" dirty="0" smtClean="0"/>
              <a:t>The Son was treated no differently.  He, too, was killed.</a:t>
            </a:r>
          </a:p>
          <a:p>
            <a:pPr lvl="1"/>
            <a:r>
              <a:rPr lang="en-US" dirty="0" smtClean="0"/>
              <a:t>God, therefore, would reject the Jews, and will give the vineyard to others, even the Gentiles (Acts 13:46; Rom. 10-11).</a:t>
            </a:r>
          </a:p>
          <a:p>
            <a:r>
              <a:rPr lang="en-US" dirty="0" smtClean="0"/>
              <a:t>And they sought to lay hold on him, but fear the people:  for they knew that he had spoken the parable against them:  and they left him, and went their way (Mark 12:12)</a:t>
            </a:r>
          </a:p>
          <a:p>
            <a:pPr lvl="1"/>
            <a:r>
              <a:rPr lang="en-US" dirty="0" smtClean="0"/>
              <a:t>There are only two ways to handle the Christ.</a:t>
            </a:r>
          </a:p>
          <a:p>
            <a:pPr lvl="2"/>
            <a:r>
              <a:rPr lang="en-US" dirty="0" smtClean="0"/>
              <a:t>Submit to Him.</a:t>
            </a:r>
          </a:p>
          <a:p>
            <a:pPr lvl="2"/>
            <a:r>
              <a:rPr lang="en-US" dirty="0" smtClean="0"/>
              <a:t>Reject Him.</a:t>
            </a:r>
          </a:p>
          <a:p>
            <a:pPr lvl="2"/>
            <a:r>
              <a:rPr lang="en-US" dirty="0" smtClean="0"/>
              <a:t>Mark 12:30</a:t>
            </a:r>
          </a:p>
          <a:p>
            <a:pPr lvl="3">
              <a:buNone/>
            </a:pPr>
            <a:r>
              <a:rPr lang="en-US" dirty="0" smtClean="0"/>
              <a:t>“He that is not with me is against me; and he that </a:t>
            </a:r>
            <a:r>
              <a:rPr lang="en-US" dirty="0" err="1" smtClean="0"/>
              <a:t>gathereth</a:t>
            </a:r>
            <a:r>
              <a:rPr lang="en-US" dirty="0" smtClean="0"/>
              <a:t> not with me </a:t>
            </a:r>
            <a:r>
              <a:rPr lang="en-US" dirty="0" err="1" smtClean="0"/>
              <a:t>scattereth</a:t>
            </a:r>
            <a:r>
              <a:rPr lang="en-US" dirty="0" smtClean="0"/>
              <a:t> abroad.”</a:t>
            </a:r>
          </a:p>
          <a:p>
            <a:pPr lvl="1"/>
            <a:r>
              <a:rPr lang="en-US" dirty="0" smtClean="0"/>
              <a:t>The Jews rejected Jesus.  To this day, the majority of them still do not believe.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Question of the Opposition (Mark 12:13-34)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 beginning and ending verses of this section are interesting.</a:t>
            </a:r>
          </a:p>
          <a:p>
            <a:pPr lvl="1"/>
            <a:r>
              <a:rPr lang="en-US" dirty="0" smtClean="0"/>
              <a:t>Mark 12:13</a:t>
            </a:r>
          </a:p>
          <a:p>
            <a:pPr lvl="2">
              <a:buNone/>
            </a:pPr>
            <a:r>
              <a:rPr lang="en-US" dirty="0" smtClean="0"/>
              <a:t>“And they send unto him certain of the Pharisees and of the </a:t>
            </a:r>
            <a:r>
              <a:rPr lang="en-US" dirty="0" err="1" smtClean="0"/>
              <a:t>Herodians</a:t>
            </a:r>
            <a:r>
              <a:rPr lang="en-US" dirty="0" smtClean="0"/>
              <a:t>, to catch him in his words.”</a:t>
            </a:r>
          </a:p>
          <a:p>
            <a:pPr lvl="1"/>
            <a:r>
              <a:rPr lang="en-US" dirty="0" smtClean="0"/>
              <a:t>Mark 12:34</a:t>
            </a:r>
          </a:p>
          <a:p>
            <a:pPr lvl="2">
              <a:buNone/>
            </a:pPr>
            <a:r>
              <a:rPr lang="en-US" dirty="0" smtClean="0"/>
              <a:t>“And no man after that durst ask him any question.”</a:t>
            </a:r>
          </a:p>
          <a:p>
            <a:r>
              <a:rPr lang="en-US" dirty="0" smtClean="0"/>
              <a:t>The three questions:</a:t>
            </a:r>
          </a:p>
          <a:p>
            <a:pPr lvl="1"/>
            <a:r>
              <a:rPr lang="en-US" dirty="0" smtClean="0"/>
              <a:t>Taxation (Mark 12:14)</a:t>
            </a:r>
          </a:p>
          <a:p>
            <a:pPr lvl="2">
              <a:buNone/>
            </a:pPr>
            <a:r>
              <a:rPr lang="en-US" dirty="0" smtClean="0"/>
              <a:t>“Is it lawful to give tribute to </a:t>
            </a:r>
            <a:r>
              <a:rPr lang="en-US" dirty="0" err="1" smtClean="0"/>
              <a:t>Caeasar</a:t>
            </a:r>
            <a:r>
              <a:rPr lang="en-US" dirty="0" smtClean="0"/>
              <a:t>, or not?”</a:t>
            </a:r>
          </a:p>
          <a:p>
            <a:pPr lvl="2"/>
            <a:r>
              <a:rPr lang="en-US" dirty="0" smtClean="0"/>
              <a:t>What is interesting about this question is “who” is asking it:  the Pharisees and the </a:t>
            </a:r>
            <a:r>
              <a:rPr lang="en-US" dirty="0" err="1" smtClean="0"/>
              <a:t>Herodians</a:t>
            </a:r>
            <a:r>
              <a:rPr lang="en-US" dirty="0" smtClean="0"/>
              <a:t> (Mark 12:13).</a:t>
            </a:r>
          </a:p>
          <a:p>
            <a:pPr lvl="3"/>
            <a:r>
              <a:rPr lang="en-US" dirty="0" smtClean="0"/>
              <a:t>The </a:t>
            </a:r>
            <a:r>
              <a:rPr lang="en-US" dirty="0" err="1" smtClean="0"/>
              <a:t>Herodians</a:t>
            </a:r>
            <a:r>
              <a:rPr lang="en-US" dirty="0" smtClean="0"/>
              <a:t> favored the Roman government.</a:t>
            </a:r>
          </a:p>
          <a:p>
            <a:pPr lvl="3"/>
            <a:r>
              <a:rPr lang="en-US" dirty="0" smtClean="0"/>
              <a:t>The Pharisees did not.</a:t>
            </a:r>
          </a:p>
          <a:p>
            <a:pPr lvl="2"/>
            <a:r>
              <a:rPr lang="en-US" dirty="0" smtClean="0"/>
              <a:t>If Jesus said “Yes,” He would oppose the Pharisees.  If He said “No,” He would oppose the </a:t>
            </a:r>
            <a:r>
              <a:rPr lang="en-US" dirty="0" err="1" smtClean="0"/>
              <a:t>Herodians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Jesus’ response;</a:t>
            </a:r>
          </a:p>
          <a:p>
            <a:pPr lvl="3"/>
            <a:r>
              <a:rPr lang="en-US" dirty="0" smtClean="0"/>
              <a:t>…bring me a penny that I may see it (Mark 12:15).</a:t>
            </a:r>
          </a:p>
          <a:p>
            <a:pPr lvl="3"/>
            <a:r>
              <a:rPr lang="en-US" dirty="0" smtClean="0"/>
              <a:t>Whose is this image and superscription? (Mark 12:16)</a:t>
            </a:r>
          </a:p>
          <a:p>
            <a:pPr lvl="3"/>
            <a:r>
              <a:rPr lang="en-US" dirty="0" smtClean="0"/>
              <a:t>Render to </a:t>
            </a:r>
            <a:r>
              <a:rPr lang="en-US" dirty="0" err="1" smtClean="0"/>
              <a:t>Caeasar</a:t>
            </a:r>
            <a:r>
              <a:rPr lang="en-US" dirty="0" smtClean="0"/>
              <a:t> the things that are </a:t>
            </a:r>
            <a:r>
              <a:rPr lang="en-US" dirty="0" err="1" smtClean="0"/>
              <a:t>Caeasars’s</a:t>
            </a:r>
            <a:r>
              <a:rPr lang="en-US" dirty="0" smtClean="0"/>
              <a:t>, and to God the things that are God’s (Mark 12:17).</a:t>
            </a:r>
          </a:p>
          <a:p>
            <a:pPr lvl="4"/>
            <a:r>
              <a:rPr lang="en-US" dirty="0" smtClean="0"/>
              <a:t>There was nothing wrong in returning to </a:t>
            </a:r>
            <a:r>
              <a:rPr lang="en-US" dirty="0" err="1" smtClean="0"/>
              <a:t>Caeasar</a:t>
            </a:r>
            <a:r>
              <a:rPr lang="en-US" dirty="0" smtClean="0"/>
              <a:t> what was his.</a:t>
            </a:r>
          </a:p>
          <a:p>
            <a:pPr lvl="4"/>
            <a:r>
              <a:rPr lang="en-US" dirty="0" smtClean="0"/>
              <a:t>Too, the Jews were obligated to give God what He deserved.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Question of the Opposition (Mark 12:13-34)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en-US" dirty="0" smtClean="0"/>
              <a:t>Resurrection (Mark 12:23)</a:t>
            </a:r>
          </a:p>
          <a:p>
            <a:pPr lvl="2">
              <a:buNone/>
            </a:pPr>
            <a:r>
              <a:rPr lang="en-US" dirty="0" smtClean="0"/>
              <a:t>“In the resurrection therefore, when they shall rise, whose wife shall she be of them?  For the seven had her to wife.”</a:t>
            </a:r>
          </a:p>
          <a:p>
            <a:pPr lvl="2"/>
            <a:r>
              <a:rPr lang="en-US" dirty="0" smtClean="0"/>
              <a:t>It is interesting that the Sadducees were the inquirers.  Mark 12:18 reveals what they believed about the resurrection:  …which say there is no resurrection.</a:t>
            </a:r>
          </a:p>
          <a:p>
            <a:pPr lvl="2"/>
            <a:r>
              <a:rPr lang="en-US" dirty="0" smtClean="0"/>
              <a:t>Their question was based upon the </a:t>
            </a:r>
            <a:r>
              <a:rPr lang="en-US" dirty="0" err="1" smtClean="0"/>
              <a:t>Leverite</a:t>
            </a:r>
            <a:r>
              <a:rPr lang="en-US" dirty="0" smtClean="0"/>
              <a:t> law of the Law of Moses (Deut. 25:5-6).</a:t>
            </a:r>
          </a:p>
          <a:p>
            <a:pPr lvl="3">
              <a:buNone/>
            </a:pPr>
            <a:r>
              <a:rPr lang="en-US" dirty="0" smtClean="0"/>
              <a:t>“If brethren dwell together, and one of them die, and have no child, the wife of the dead shall not marry without unto a stranger:  her husband’s brother shall go in unto her, and take her to him to wife, and perform the duty of a husband’s brother unto her.  And it shall be, that the firstborn which she </a:t>
            </a:r>
            <a:r>
              <a:rPr lang="en-US" dirty="0" err="1" smtClean="0"/>
              <a:t>beareth</a:t>
            </a:r>
            <a:r>
              <a:rPr lang="en-US" dirty="0" smtClean="0"/>
              <a:t> shall succeed in the name of the brother which is dead, that his name be not put out of Israel.”</a:t>
            </a:r>
          </a:p>
          <a:p>
            <a:pPr lvl="2"/>
            <a:r>
              <a:rPr lang="en-US" dirty="0" smtClean="0"/>
              <a:t>The Sadducees used this as an argument against the resurrection.  If a woman had married seven brothers and none of them bore her children, whose wife would she be in the resurrection?</a:t>
            </a:r>
          </a:p>
          <a:p>
            <a:pPr lvl="2"/>
            <a:r>
              <a:rPr lang="en-US" dirty="0" smtClean="0"/>
              <a:t>Jesus’ answer:</a:t>
            </a:r>
          </a:p>
          <a:p>
            <a:pPr lvl="3"/>
            <a:r>
              <a:rPr lang="en-US" dirty="0" smtClean="0"/>
              <a:t>Mark 12:24 – Do ye not therefore err…?  Mark 12:27 - …ye therefore do greatly err.</a:t>
            </a:r>
          </a:p>
          <a:p>
            <a:pPr lvl="3"/>
            <a:r>
              <a:rPr lang="en-US" dirty="0" smtClean="0"/>
              <a:t>Two elements:</a:t>
            </a:r>
          </a:p>
          <a:p>
            <a:pPr lvl="4"/>
            <a:r>
              <a:rPr lang="en-US" dirty="0" smtClean="0"/>
              <a:t>Those who rise from the dead neither marry, nor are given in marriage; but are as the angels which are in heaven (Mark 12:25).</a:t>
            </a:r>
          </a:p>
          <a:p>
            <a:pPr lvl="4"/>
            <a:r>
              <a:rPr lang="en-US" dirty="0" smtClean="0"/>
              <a:t>God’s words at the burning bush:  I am the God of Abraham, and the God of Isaac, and the God of Jacob (Mark 12:26; </a:t>
            </a:r>
            <a:r>
              <a:rPr lang="en-US" dirty="0" err="1" smtClean="0"/>
              <a:t>Exo</a:t>
            </a:r>
            <a:r>
              <a:rPr lang="en-US" dirty="0" smtClean="0"/>
              <a:t>. 3:6).</a:t>
            </a:r>
          </a:p>
          <a:p>
            <a:pPr lvl="5"/>
            <a:r>
              <a:rPr lang="en-US" dirty="0" smtClean="0"/>
              <a:t>“I am” is the present tense of the verb “to be.”</a:t>
            </a:r>
          </a:p>
          <a:p>
            <a:pPr lvl="5"/>
            <a:r>
              <a:rPr lang="en-US" dirty="0" smtClean="0"/>
              <a:t>Abraham, Isaac, and Jacob had been dead many years.</a:t>
            </a:r>
          </a:p>
          <a:p>
            <a:pPr lvl="5"/>
            <a:r>
              <a:rPr lang="en-US" dirty="0" smtClean="0"/>
              <a:t>God said to Moses:  “I am” (presently) their God.  Their spirits continued to live.  God is not the God of the dead, but of the living.</a:t>
            </a:r>
          </a:p>
          <a:p>
            <a:pPr lvl="5"/>
            <a:r>
              <a:rPr lang="en-US" dirty="0" smtClean="0"/>
              <a:t>By His great power, He could reunite their spirits with their bodies that were in the grave.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Question of the Opposition (Mark 12:13-34)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The first commandment (Mark 12:28)</a:t>
            </a:r>
          </a:p>
          <a:p>
            <a:pPr lvl="2">
              <a:buNone/>
            </a:pPr>
            <a:r>
              <a:rPr lang="en-US" dirty="0" smtClean="0"/>
              <a:t>“Which is the first commandment of all?”</a:t>
            </a:r>
          </a:p>
          <a:p>
            <a:pPr lvl="2"/>
            <a:r>
              <a:rPr lang="en-US" dirty="0" smtClean="0"/>
              <a:t>Jesus’ answer (Mark 12:29-31)</a:t>
            </a:r>
          </a:p>
          <a:p>
            <a:pPr lvl="3">
              <a:buNone/>
            </a:pPr>
            <a:r>
              <a:rPr lang="en-US" dirty="0" smtClean="0"/>
              <a:t>“And Jesus answered him, The first of all the commandments is, Hear, O Israel; the Lord our God is one Lord:  and thou </a:t>
            </a:r>
            <a:r>
              <a:rPr lang="en-US" dirty="0" err="1" smtClean="0"/>
              <a:t>shalt</a:t>
            </a:r>
            <a:r>
              <a:rPr lang="en-US" dirty="0" smtClean="0"/>
              <a:t> love the Lord thy God will all thy heart, and with all thy soul, and with all thy mind, and with all thy strength:  this is the first commandment.  And the second is like, namely this, Thou </a:t>
            </a:r>
            <a:r>
              <a:rPr lang="en-US" dirty="0" err="1" smtClean="0"/>
              <a:t>shalt</a:t>
            </a:r>
            <a:r>
              <a:rPr lang="en-US" dirty="0" smtClean="0"/>
              <a:t> love thy neighbor as thyself.  There is none other commandment greater than these.”</a:t>
            </a:r>
          </a:p>
          <a:p>
            <a:pPr lvl="3"/>
            <a:r>
              <a:rPr lang="en-US" dirty="0" smtClean="0"/>
              <a:t>Jesus divided our obligations into two categories:  God and man.</a:t>
            </a:r>
          </a:p>
          <a:p>
            <a:pPr lvl="3"/>
            <a:r>
              <a:rPr lang="en-US" dirty="0" smtClean="0"/>
              <a:t>If one loves God and loves his fellowman, there is nothing else for him to do.</a:t>
            </a:r>
          </a:p>
          <a:p>
            <a:pPr lvl="2"/>
            <a:r>
              <a:rPr lang="en-US" dirty="0" smtClean="0"/>
              <a:t>The scribe’s acknowledgement (Mark 12:32-33)</a:t>
            </a:r>
          </a:p>
          <a:p>
            <a:pPr lvl="2"/>
            <a:r>
              <a:rPr lang="en-US" dirty="0" smtClean="0"/>
              <a:t>Jesus’ affirmation (Mark 12:34).</a:t>
            </a:r>
          </a:p>
          <a:p>
            <a:pPr lvl="3">
              <a:buNone/>
            </a:pPr>
            <a:r>
              <a:rPr lang="en-US" dirty="0" smtClean="0"/>
              <a:t>“Thou art not far from the kingdom of 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Question and Warning of Jesus (Mark 12:35-40)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Question (Mark 12:35)</a:t>
            </a:r>
          </a:p>
          <a:p>
            <a:pPr lvl="1">
              <a:buNone/>
            </a:pPr>
            <a:r>
              <a:rPr lang="en-US" dirty="0" smtClean="0"/>
              <a:t>“How say the scribes that Christ is the Son of David?”</a:t>
            </a:r>
          </a:p>
          <a:p>
            <a:pPr lvl="1"/>
            <a:r>
              <a:rPr lang="en-US" dirty="0" smtClean="0"/>
              <a:t>The scribes taught that the Messiah would be of the lineage of David (See II Sam. 7:12-16).</a:t>
            </a:r>
          </a:p>
          <a:p>
            <a:pPr lvl="1"/>
            <a:r>
              <a:rPr lang="en-US" dirty="0" smtClean="0"/>
              <a:t>As the son, he should reverence the father, David.</a:t>
            </a:r>
          </a:p>
          <a:p>
            <a:pPr lvl="1"/>
            <a:r>
              <a:rPr lang="en-US" dirty="0" smtClean="0"/>
              <a:t>The Scriptures, however, clearly taught that David referred to the Messiah as “my lord” (Ps. 110:1).</a:t>
            </a:r>
          </a:p>
          <a:p>
            <a:pPr lvl="1"/>
            <a:r>
              <a:rPr lang="en-US" dirty="0" smtClean="0"/>
              <a:t>This posed a problem (Mark 12:37)</a:t>
            </a:r>
          </a:p>
          <a:p>
            <a:pPr lvl="2">
              <a:buNone/>
            </a:pPr>
            <a:r>
              <a:rPr lang="en-US" dirty="0" smtClean="0"/>
              <a:t>“David therefore himself </a:t>
            </a:r>
            <a:r>
              <a:rPr lang="en-US" dirty="0" err="1" smtClean="0"/>
              <a:t>calleth</a:t>
            </a:r>
            <a:r>
              <a:rPr lang="en-US" dirty="0" smtClean="0"/>
              <a:t> him Lord; and whence is he then his son?”</a:t>
            </a:r>
          </a:p>
          <a:p>
            <a:pPr lvl="1"/>
            <a:r>
              <a:rPr lang="en-US" dirty="0" smtClean="0"/>
              <a:t>NOTE:  The proper answer to this question would reveal the divine-human nature of the Messiah.  The Jews would never answer this question.  To do so would mean that Jesus could be the Messiah.</a:t>
            </a:r>
          </a:p>
          <a:p>
            <a:r>
              <a:rPr lang="en-US" dirty="0" smtClean="0"/>
              <a:t>The Warning (Mark 12:38-40)</a:t>
            </a:r>
          </a:p>
          <a:p>
            <a:pPr lvl="1"/>
            <a:r>
              <a:rPr lang="en-US" dirty="0" smtClean="0"/>
              <a:t>Beware of the scribes (Mark 12:38-40a).</a:t>
            </a:r>
          </a:p>
          <a:p>
            <a:pPr lvl="1"/>
            <a:r>
              <a:rPr lang="en-US" dirty="0" smtClean="0"/>
              <a:t>…these shall receive greater condemnation (Mark 12:40b).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Poor Widow (Mark 12:41-44)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Event:</a:t>
            </a:r>
          </a:p>
          <a:p>
            <a:pPr lvl="1"/>
            <a:r>
              <a:rPr lang="en-US" dirty="0" smtClean="0"/>
              <a:t>The On-looker (Mark 12:41a)</a:t>
            </a:r>
          </a:p>
          <a:p>
            <a:pPr lvl="1"/>
            <a:r>
              <a:rPr lang="en-US" dirty="0" smtClean="0"/>
              <a:t>The Offering (Mark 12:41b-42)</a:t>
            </a:r>
          </a:p>
          <a:p>
            <a:pPr lvl="1"/>
            <a:r>
              <a:rPr lang="en-US" dirty="0" smtClean="0"/>
              <a:t>The Observation (Mark 12:43-44)</a:t>
            </a:r>
          </a:p>
          <a:p>
            <a:r>
              <a:rPr lang="en-US" dirty="0" smtClean="0"/>
              <a:t>The lessons:</a:t>
            </a:r>
          </a:p>
          <a:p>
            <a:pPr lvl="1"/>
            <a:r>
              <a:rPr lang="en-US" dirty="0" smtClean="0"/>
              <a:t>Jesus observes our giving.</a:t>
            </a:r>
          </a:p>
          <a:p>
            <a:pPr lvl="1"/>
            <a:r>
              <a:rPr lang="en-US" dirty="0" smtClean="0"/>
              <a:t>There are many different types of givers.</a:t>
            </a:r>
          </a:p>
          <a:p>
            <a:pPr lvl="1"/>
            <a:r>
              <a:rPr lang="en-US" dirty="0" smtClean="0"/>
              <a:t>Giving is judged by the relationship between what is given and what one has, not just the dollar amount.</a:t>
            </a:r>
          </a:p>
          <a:p>
            <a:pPr lvl="2">
              <a:buNone/>
            </a:pPr>
            <a:r>
              <a:rPr lang="en-US" dirty="0" smtClean="0"/>
              <a:t>“And he called unto him his disciples, and </a:t>
            </a:r>
            <a:r>
              <a:rPr lang="en-US" dirty="0" err="1" smtClean="0"/>
              <a:t>saith</a:t>
            </a:r>
            <a:r>
              <a:rPr lang="en-US" dirty="0" smtClean="0"/>
              <a:t> unto them, Verily I say unto you, This poor widow hath cast more in, than all they which have cast into the treasury:  for all they did cast in of their abundance; but she of her want did cast in all that she had, even all her living.”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1668</Words>
  <Application>Microsoft Office PowerPoint</Application>
  <PresentationFormat>On-screen Show (4:3)</PresentationFormat>
  <Paragraphs>115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P’s and Q’s of the Servant of God</vt:lpstr>
      <vt:lpstr>P’s and Q’s of the Servant of God</vt:lpstr>
      <vt:lpstr>The Parable of the Vineyard (Mark 12:1-12)</vt:lpstr>
      <vt:lpstr>The Parable of the Vineyard (Mark 12:1-12)</vt:lpstr>
      <vt:lpstr>The Question of the Opposition (Mark 12:13-34)</vt:lpstr>
      <vt:lpstr>The Question of the Opposition (Mark 12:13-34)</vt:lpstr>
      <vt:lpstr>The Question of the Opposition (Mark 12:13-34)</vt:lpstr>
      <vt:lpstr>The Question and Warning of Jesus (Mark 12:35-40)</vt:lpstr>
      <vt:lpstr>The Poor Widow (Mark 12:41-44)</vt:lpstr>
      <vt:lpstr>Conclusion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P’s and Q’s of the Servant of God</dc:title>
  <dc:creator>John Hope</dc:creator>
  <cp:lastModifiedBy>John Hope</cp:lastModifiedBy>
  <cp:revision>5</cp:revision>
  <dcterms:created xsi:type="dcterms:W3CDTF">2013-08-07T18:32:23Z</dcterms:created>
  <dcterms:modified xsi:type="dcterms:W3CDTF">2013-08-07T19:05:23Z</dcterms:modified>
</cp:coreProperties>
</file>