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70" r:id="rId1"/>
  </p:sldMasterIdLst>
  <p:notesMasterIdLst>
    <p:notesMasterId r:id="rId12"/>
  </p:notesMasterIdLst>
  <p:handoutMasterIdLst>
    <p:handoutMasterId r:id="rId13"/>
  </p:handoutMasterIdLst>
  <p:sldIdLst>
    <p:sldId id="436" r:id="rId2"/>
    <p:sldId id="442" r:id="rId3"/>
    <p:sldId id="459" r:id="rId4"/>
    <p:sldId id="460" r:id="rId5"/>
    <p:sldId id="451" r:id="rId6"/>
    <p:sldId id="454" r:id="rId7"/>
    <p:sldId id="461" r:id="rId8"/>
    <p:sldId id="456" r:id="rId9"/>
    <p:sldId id="457" r:id="rId10"/>
    <p:sldId id="458" r:id="rId11"/>
  </p:sldIdLst>
  <p:sldSz cx="9144000" cy="6858000" type="screen4x3"/>
  <p:notesSz cx="6854825" cy="9083675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SzPct val="100000"/>
      <a:buFont typeface="Wingdings" pitchFamily="2" charset="2"/>
      <a:buChar char="n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SzPct val="100000"/>
      <a:buFont typeface="Wingdings" pitchFamily="2" charset="2"/>
      <a:buChar char="n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SzPct val="100000"/>
      <a:buFont typeface="Wingdings" pitchFamily="2" charset="2"/>
      <a:buChar char="n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SzPct val="100000"/>
      <a:buFont typeface="Wingdings" pitchFamily="2" charset="2"/>
      <a:buChar char="n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SzPct val="100000"/>
      <a:buFont typeface="Wingdings" pitchFamily="2" charset="2"/>
      <a:buChar char="n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0000FF"/>
    <a:srgbClr val="99CCFF"/>
    <a:srgbClr val="66CCFF"/>
    <a:srgbClr val="009999"/>
    <a:srgbClr val="77777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4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424" cy="45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4" tIns="45537" rIns="91074" bIns="45537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SzTx/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2815" y="0"/>
            <a:ext cx="2970424" cy="45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4" tIns="45537" rIns="91074" bIns="45537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SzTx/>
              <a:buFontTx/>
              <a:buNone/>
              <a:defRPr sz="1200"/>
            </a:lvl1pPr>
          </a:lstStyle>
          <a:p>
            <a:fld id="{FA8E4173-E770-4A36-92DA-A90A2AB17FFB}" type="datetimeFigureOut">
              <a:rPr lang="en-US"/>
              <a:pPr/>
              <a:t>4/13/2014</a:t>
            </a:fld>
            <a:endParaRPr lang="en-US"/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7915"/>
            <a:ext cx="2970424" cy="45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4" tIns="45537" rIns="91074" bIns="45537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SzTx/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2815" y="8627915"/>
            <a:ext cx="2970424" cy="45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4" tIns="45537" rIns="91074" bIns="45537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SzTx/>
              <a:buFontTx/>
              <a:buNone/>
              <a:defRPr sz="1200"/>
            </a:lvl1pPr>
          </a:lstStyle>
          <a:p>
            <a:fld id="{E6999362-3836-4AA3-9C4C-96E1A8FDDA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481136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424" cy="45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4" tIns="45537" rIns="91074" bIns="45537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SzTx/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2815" y="0"/>
            <a:ext cx="2970424" cy="45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4" tIns="45537" rIns="91074" bIns="45537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SzTx/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5700" y="681038"/>
            <a:ext cx="4543425" cy="3406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0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483" y="4314746"/>
            <a:ext cx="5483860" cy="4087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4" tIns="45537" rIns="91074" bIns="455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0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7915"/>
            <a:ext cx="2970424" cy="45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4" tIns="45537" rIns="91074" bIns="45537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SzTx/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160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2815" y="8627915"/>
            <a:ext cx="2970424" cy="45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4" tIns="45537" rIns="91074" bIns="45537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SzTx/>
              <a:buFontTx/>
              <a:buNone/>
              <a:defRPr sz="1200"/>
            </a:lvl1pPr>
          </a:lstStyle>
          <a:p>
            <a:fld id="{1CCCDB36-D0B0-4649-BCEC-040D14B6F6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631200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 userDrawn="1"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  <a:defRPr/>
                </a:pPr>
                <a:endParaRPr lang="en-US" dirty="0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  <a:defRPr/>
                </a:pPr>
                <a:endParaRPr lang="en-US" dirty="0"/>
              </a:p>
            </p:txBody>
          </p:sp>
        </p:grpSp>
      </p:grpSp>
      <p:sp>
        <p:nvSpPr>
          <p:cNvPr id="15565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566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C3F81A-6963-4713-A012-9584BC1881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0C1E71-1B85-457B-97FC-C63ADBE981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C00948-8355-4717-9D17-E3F0A90917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63129F-E118-43B4-B79D-5BF86A414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93CF9F-F33F-4DA8-990E-CF8537934C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69C129-3910-4A5B-AF61-15DBF44A14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396C85-DD06-4A5A-84C4-653ADE6676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73EAB5-EA70-42C7-A9EE-B1B03C32A8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C979AF-A0C6-4D4B-A289-C7923505CE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98F4E6-858A-4EA4-B96C-4971EE517C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E6B309-276E-4F45-BFAB-9C7D25355E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5462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54629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4630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  <a:defRPr/>
                </a:pPr>
                <a:endParaRPr lang="en-US" dirty="0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46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SzTx/>
              <a:buFontTx/>
              <a:buNone/>
              <a:defRPr sz="1000"/>
            </a:lvl1pPr>
          </a:lstStyle>
          <a:p>
            <a:endParaRPr lang="en-US"/>
          </a:p>
        </p:txBody>
      </p:sp>
      <p:sp>
        <p:nvSpPr>
          <p:cNvPr id="1546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SzTx/>
              <a:buFontTx/>
              <a:buNone/>
              <a:defRPr sz="1000"/>
            </a:lvl1pPr>
          </a:lstStyle>
          <a:p>
            <a:endParaRPr lang="en-US"/>
          </a:p>
        </p:txBody>
      </p:sp>
      <p:sp>
        <p:nvSpPr>
          <p:cNvPr id="1546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SzTx/>
              <a:buFontTx/>
              <a:buNone/>
              <a:defRPr sz="1000"/>
            </a:lvl1pPr>
          </a:lstStyle>
          <a:p>
            <a:fld id="{03B2147F-E9A7-47F6-A858-5CCD1007EAD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54636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0"/>
              </a:spcBef>
              <a:buSzTx/>
              <a:buFontTx/>
              <a:buNone/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executableoutlines.com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executableoutlines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z="3800" b="1" dirty="0" smtClean="0"/>
              <a:t>II Corinthians:  Brief Outline</a:t>
            </a:r>
            <a:endParaRPr lang="en-US" sz="3800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8305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spcBef>
                <a:spcPts val="900"/>
              </a:spcBef>
              <a:buClr>
                <a:schemeClr val="folHlink"/>
              </a:buClr>
              <a:buSzPct val="90000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Salutation And Thanksgiving (1:1-11)</a:t>
            </a:r>
          </a:p>
          <a:p>
            <a:pPr marL="342900" lvl="0" indent="-342900" eaLnBrk="1" hangingPunct="1">
              <a:spcBef>
                <a:spcPts val="900"/>
              </a:spcBef>
              <a:buClr>
                <a:schemeClr val="folHlink"/>
              </a:buClr>
              <a:buSzPct val="90000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Paul Explains His Ministry Of Reconciliation (1:12-7:16)</a:t>
            </a:r>
          </a:p>
          <a:p>
            <a:pPr marL="742950" lvl="1" indent="-285750" eaLnBrk="1" hangingPunct="1">
              <a:spcBef>
                <a:spcPts val="900"/>
              </a:spcBef>
              <a:buClr>
                <a:schemeClr val="accent1"/>
              </a:buClr>
              <a:buSzPct val="75000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He Defends His Integrity (1:12-2:11)</a:t>
            </a:r>
          </a:p>
          <a:p>
            <a:pPr marL="742950" lvl="1" indent="-285750" eaLnBrk="1" hangingPunct="1">
              <a:spcBef>
                <a:spcPts val="900"/>
              </a:spcBef>
              <a:buClr>
                <a:schemeClr val="accent1"/>
              </a:buClr>
              <a:buSzPct val="75000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He Describes His Apostolic Ministry (2:12-6:2)</a:t>
            </a:r>
          </a:p>
          <a:p>
            <a:pPr marL="742950" lvl="1" indent="-285750" eaLnBrk="1" hangingPunct="1">
              <a:spcBef>
                <a:spcPts val="900"/>
              </a:spcBef>
              <a:buClr>
                <a:schemeClr val="accent1"/>
              </a:buClr>
              <a:buSzPct val="75000"/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He Makes His Appeal To Them (6:3-7:16)</a:t>
            </a:r>
          </a:p>
          <a:p>
            <a:pPr marL="342900" lvl="0" indent="-342900" eaLnBrk="1" hangingPunct="1">
              <a:spcBef>
                <a:spcPts val="900"/>
              </a:spcBef>
              <a:buClr>
                <a:schemeClr val="folHlink"/>
              </a:buClr>
              <a:buSzPct val="90000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The Collection For The Saints In Jerusalem (8:1-9:15)</a:t>
            </a:r>
          </a:p>
          <a:p>
            <a:pPr marL="342900" lvl="0" indent="-342900" eaLnBrk="1" hangingPunct="1">
              <a:spcBef>
                <a:spcPts val="900"/>
              </a:spcBef>
              <a:buClr>
                <a:schemeClr val="folHlink"/>
              </a:buClr>
              <a:buSzPct val="90000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Paul Defends His Apostolic Authority (10:1-13:10)</a:t>
            </a:r>
          </a:p>
          <a:p>
            <a:pPr marL="342900" lvl="0" indent="-342900" eaLnBrk="1" hangingPunct="1">
              <a:spcBef>
                <a:spcPts val="900"/>
              </a:spcBef>
              <a:buClr>
                <a:schemeClr val="folHlink"/>
              </a:buClr>
              <a:buSzPct val="90000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Concluding Exhortations And Benediction (13:11-14)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0" y="5867400"/>
            <a:ext cx="6781800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00FF"/>
                </a:solidFill>
                <a:hlinkClick r:id="rId2"/>
              </a:rPr>
              <a:t>Executable Outlines, Copyright © Mark A. Copeland, 2011</a:t>
            </a:r>
            <a:endParaRPr lang="en-US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z="3800" b="1" dirty="0" smtClean="0"/>
              <a:t>II Corinthians:  Brief Outline</a:t>
            </a:r>
            <a:endParaRPr lang="en-US" sz="3800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8305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spcBef>
                <a:spcPts val="900"/>
              </a:spcBef>
              <a:buClr>
                <a:schemeClr val="folHlink"/>
              </a:buClr>
              <a:buSzPct val="90000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Salutation And Thanksgiving (1:1-11)</a:t>
            </a:r>
          </a:p>
          <a:p>
            <a:pPr marL="342900" lvl="0" indent="-342900" eaLnBrk="1" hangingPunct="1">
              <a:spcBef>
                <a:spcPts val="900"/>
              </a:spcBef>
              <a:buClr>
                <a:schemeClr val="folHlink"/>
              </a:buClr>
              <a:buSzPct val="90000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Paul Explains His Ministry Of Reconciliation (1:12-7:16)</a:t>
            </a:r>
          </a:p>
          <a:p>
            <a:pPr marL="742950" lvl="1" indent="-285750" eaLnBrk="1" hangingPunct="1">
              <a:spcBef>
                <a:spcPts val="900"/>
              </a:spcBef>
              <a:buClr>
                <a:schemeClr val="accent1"/>
              </a:buClr>
              <a:buSzPct val="75000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He Defends His Integrity (1:12-2:11)</a:t>
            </a:r>
          </a:p>
          <a:p>
            <a:pPr marL="742950" lvl="1" indent="-285750" eaLnBrk="1" hangingPunct="1">
              <a:spcBef>
                <a:spcPts val="900"/>
              </a:spcBef>
              <a:buClr>
                <a:schemeClr val="accent1"/>
              </a:buClr>
              <a:buSzPct val="75000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He Describes His Apostolic Ministry (2:12-6:2)</a:t>
            </a:r>
          </a:p>
          <a:p>
            <a:pPr marL="742950" lvl="1" indent="-285750" eaLnBrk="1" hangingPunct="1">
              <a:spcBef>
                <a:spcPts val="900"/>
              </a:spcBef>
              <a:buClr>
                <a:schemeClr val="accent1"/>
              </a:buClr>
              <a:buSzPct val="75000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He Makes His Appeal To Them (6:3-7:16)</a:t>
            </a:r>
          </a:p>
          <a:p>
            <a:pPr marL="342900" lvl="0" indent="-342900" eaLnBrk="1" hangingPunct="1">
              <a:spcBef>
                <a:spcPts val="900"/>
              </a:spcBef>
              <a:buClr>
                <a:schemeClr val="folHlink"/>
              </a:buClr>
              <a:buSzPct val="90000"/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The Collection For The Saints In Jerusalem (8:1-9:15)</a:t>
            </a:r>
          </a:p>
          <a:p>
            <a:pPr marL="342900" lvl="0" indent="-342900" eaLnBrk="1" hangingPunct="1">
              <a:spcBef>
                <a:spcPts val="900"/>
              </a:spcBef>
              <a:buClr>
                <a:schemeClr val="folHlink"/>
              </a:buClr>
              <a:buSzPct val="90000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Paul Defends His Apostolic Authority (10:1-13:10)</a:t>
            </a:r>
          </a:p>
          <a:p>
            <a:pPr marL="342900" lvl="0" indent="-342900" eaLnBrk="1" hangingPunct="1">
              <a:spcBef>
                <a:spcPts val="900"/>
              </a:spcBef>
              <a:buClr>
                <a:schemeClr val="folHlink"/>
              </a:buClr>
              <a:buSzPct val="90000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Concluding Exhortations And Benediction (13:11-14)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0" y="5867400"/>
            <a:ext cx="6781800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00FF"/>
                </a:solidFill>
                <a:hlinkClick r:id="rId2"/>
              </a:rPr>
              <a:t>Executable Outlines, Copyright © Mark A. Copeland, 2011</a:t>
            </a:r>
            <a:endParaRPr lang="en-US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1681481"/>
            <a:ext cx="8305800" cy="5176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spcBef>
                <a:spcPts val="200"/>
              </a:spcBef>
              <a:buClr>
                <a:schemeClr val="folHlink"/>
              </a:buClr>
              <a:buSzPct val="90000"/>
              <a:defRPr/>
            </a:pPr>
            <a:r>
              <a:rPr lang="en-US" sz="2000" dirty="0" smtClean="0"/>
              <a:t>God had committed the message of reconciliation to Paul (5:11-6:2) 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2000" dirty="0" smtClean="0"/>
              <a:t>The fear of God’s coming judgment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2000" dirty="0" smtClean="0"/>
              <a:t>Christ’s love and sacrifice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2000" dirty="0" smtClean="0"/>
              <a:t>The forgiveness of sins making reconciliation possible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2000" dirty="0" smtClean="0"/>
              <a:t>The resulting new creature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endParaRPr lang="en-US" sz="2000" dirty="0" smtClean="0"/>
          </a:p>
          <a:p>
            <a:pPr marL="342900" lvl="0" indent="-342900" eaLnBrk="1" hangingPunct="1">
              <a:spcBef>
                <a:spcPts val="200"/>
              </a:spcBef>
              <a:buClr>
                <a:schemeClr val="folHlink"/>
              </a:buClr>
              <a:buSzPct val="90000"/>
              <a:defRPr/>
            </a:pPr>
            <a:r>
              <a:rPr lang="en-US" sz="2000" dirty="0" smtClean="0"/>
              <a:t>Paul begins his appeal to them – Be reconciled to God (6:3-10)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2000" dirty="0" smtClean="0"/>
              <a:t>God made Christ to be sin for us so we could become the righteousness of God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2000" dirty="0" smtClean="0"/>
              <a:t>Don’t receive God’s grace in vain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2000" dirty="0" smtClean="0"/>
              <a:t>Paul had put no stumbling blocks before anyone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2000" dirty="0" smtClean="0"/>
              <a:t>Simply saw himself as a committed servant of God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b="1" u="sng" dirty="0" smtClean="0"/>
              <a:t>II Corinthians 2:12-6:10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3600" b="1" dirty="0" smtClean="0"/>
              <a:t> Paul’s Appeals to the Corinthians</a:t>
            </a:r>
            <a:r>
              <a:rPr lang="en-US" sz="3600" b="1" dirty="0" smtClean="0">
                <a:cs typeface="Arial" pitchFamily="34" charset="0"/>
              </a:rPr>
              <a:t> </a:t>
            </a:r>
            <a:endParaRPr lang="en-US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1529081"/>
            <a:ext cx="4038600" cy="2667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400"/>
              </a:spcBef>
              <a:buClr>
                <a:schemeClr val="folHlink"/>
              </a:buClr>
              <a:buSzPct val="90000"/>
              <a:buNone/>
              <a:defRPr/>
            </a:pPr>
            <a:r>
              <a:rPr lang="en-US" sz="2000" u="sng" dirty="0" smtClean="0"/>
              <a:t>2 </a:t>
            </a:r>
            <a:r>
              <a:rPr lang="en-US" sz="2000" u="sng" dirty="0" err="1" smtClean="0"/>
              <a:t>Cor</a:t>
            </a:r>
            <a:r>
              <a:rPr lang="en-US" sz="2000" u="sng" dirty="0" smtClean="0"/>
              <a:t> 6:11-13 (NKJV) </a:t>
            </a:r>
          </a:p>
          <a:p>
            <a:pPr eaLnBrk="1" hangingPunct="1">
              <a:spcBef>
                <a:spcPts val="400"/>
              </a:spcBef>
              <a:buClr>
                <a:schemeClr val="folHlink"/>
              </a:buClr>
              <a:buSzPct val="90000"/>
              <a:buNone/>
              <a:defRPr/>
            </a:pPr>
            <a:r>
              <a:rPr lang="en-US" sz="2000" dirty="0" smtClean="0"/>
              <a:t>“O Corinthians! We have spoken openly to you, our heart is wide open. </a:t>
            </a:r>
            <a:r>
              <a:rPr lang="en-US" sz="2000" b="1" baseline="30000" dirty="0" smtClean="0"/>
              <a:t>12</a:t>
            </a:r>
            <a:r>
              <a:rPr lang="en-US" sz="2000" dirty="0" smtClean="0"/>
              <a:t> You are not restricted by us, but you are restricted by your </a:t>
            </a:r>
            <a:r>
              <a:rPr lang="en-US" sz="2000" i="1" dirty="0" smtClean="0"/>
              <a:t>own</a:t>
            </a:r>
            <a:r>
              <a:rPr lang="en-US" sz="2000" dirty="0" smtClean="0"/>
              <a:t> affections. </a:t>
            </a:r>
            <a:r>
              <a:rPr lang="en-US" sz="2000" b="1" baseline="30000" dirty="0" smtClean="0"/>
              <a:t>13</a:t>
            </a:r>
            <a:r>
              <a:rPr lang="en-US" sz="2000" dirty="0" smtClean="0"/>
              <a:t> Now in return for the same (I speak as to children), you also be open.”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b="1" u="sng" dirty="0" smtClean="0"/>
              <a:t>II Corinthians 6:3-7:16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3600" b="1" dirty="0" smtClean="0"/>
              <a:t>Paul’s Appeals to the Corinthians</a:t>
            </a:r>
            <a:r>
              <a:rPr lang="en-US" sz="3600" b="1" dirty="0" smtClean="0">
                <a:cs typeface="Arial" pitchFamily="34" charset="0"/>
              </a:rPr>
              <a:t> </a:t>
            </a:r>
            <a:endParaRPr lang="en-US" sz="3600" b="1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800600" y="1524000"/>
            <a:ext cx="4191000" cy="2667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400"/>
              </a:spcBef>
              <a:buNone/>
            </a:pPr>
            <a:r>
              <a:rPr lang="en-US" sz="2000" u="sng" dirty="0" smtClean="0"/>
              <a:t>2 </a:t>
            </a:r>
            <a:r>
              <a:rPr lang="en-US" sz="2000" u="sng" dirty="0" err="1" smtClean="0"/>
              <a:t>Cor</a:t>
            </a:r>
            <a:r>
              <a:rPr lang="en-US" sz="2000" u="sng" dirty="0" smtClean="0"/>
              <a:t> 7:2-3 (NKJV)</a:t>
            </a:r>
          </a:p>
          <a:p>
            <a:pPr>
              <a:spcBef>
                <a:spcPts val="400"/>
              </a:spcBef>
              <a:buNone/>
            </a:pPr>
            <a:r>
              <a:rPr lang="en-US" sz="2000" dirty="0" smtClean="0"/>
              <a:t>“Open </a:t>
            </a:r>
            <a:r>
              <a:rPr lang="en-US" sz="2000" i="1" dirty="0" smtClean="0"/>
              <a:t>your hearts</a:t>
            </a:r>
            <a:r>
              <a:rPr lang="en-US" sz="2000" dirty="0" smtClean="0"/>
              <a:t> to us. We have wronged no one, we have corrupted no one, we have cheated no one. </a:t>
            </a:r>
            <a:r>
              <a:rPr lang="en-US" sz="2000" b="1" baseline="30000" dirty="0" smtClean="0"/>
              <a:t>3</a:t>
            </a:r>
            <a:r>
              <a:rPr lang="en-US" sz="2000" dirty="0" smtClean="0"/>
              <a:t> I do not say </a:t>
            </a:r>
            <a:r>
              <a:rPr lang="en-US" sz="2000" i="1" dirty="0" smtClean="0"/>
              <a:t>this</a:t>
            </a:r>
            <a:r>
              <a:rPr lang="en-US" sz="2000" dirty="0" smtClean="0"/>
              <a:t> to condemn; for I have said before that you are in our hearts, to die together and to live together.”</a:t>
            </a:r>
            <a:endParaRPr lang="en-US" sz="20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09600" y="4191000"/>
            <a:ext cx="8382000" cy="2585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spcBef>
                <a:spcPts val="200"/>
              </a:spcBef>
              <a:buClr>
                <a:schemeClr val="folHlink"/>
              </a:buClr>
              <a:buSzPct val="90000"/>
              <a:defRPr/>
            </a:pPr>
            <a:r>
              <a:rPr lang="en-US" sz="2000" dirty="0" smtClean="0"/>
              <a:t>What are the points Paul is making?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2000" dirty="0" smtClean="0"/>
              <a:t>Reconfirms his love and concern for them (6:11, 7:2) 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2000" dirty="0" smtClean="0"/>
              <a:t>Desires full restoration of their relationship (6:12-13)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2000" dirty="0" smtClean="0"/>
              <a:t>We are in this together (6:13, 7:3)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uiExpan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1529081"/>
            <a:ext cx="4038600" cy="2667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400"/>
              </a:spcBef>
              <a:buClr>
                <a:schemeClr val="folHlink"/>
              </a:buClr>
              <a:buSzPct val="90000"/>
              <a:buNone/>
              <a:defRPr/>
            </a:pPr>
            <a:r>
              <a:rPr lang="en-US" sz="2000" u="sng" dirty="0" smtClean="0"/>
              <a:t>2 </a:t>
            </a:r>
            <a:r>
              <a:rPr lang="en-US" sz="2000" u="sng" dirty="0" err="1" smtClean="0"/>
              <a:t>Cor</a:t>
            </a:r>
            <a:r>
              <a:rPr lang="en-US" sz="2000" u="sng" dirty="0" smtClean="0"/>
              <a:t> 6:11-13 (NKJV) </a:t>
            </a:r>
          </a:p>
          <a:p>
            <a:pPr eaLnBrk="1" hangingPunct="1">
              <a:spcBef>
                <a:spcPts val="400"/>
              </a:spcBef>
              <a:buClr>
                <a:schemeClr val="folHlink"/>
              </a:buClr>
              <a:buSzPct val="90000"/>
              <a:buNone/>
              <a:defRPr/>
            </a:pPr>
            <a:r>
              <a:rPr lang="en-US" sz="2000" dirty="0" smtClean="0"/>
              <a:t>“O Corinthians! We have spoken openly to you, our heart is wide open. </a:t>
            </a:r>
            <a:r>
              <a:rPr lang="en-US" sz="2000" b="1" baseline="30000" dirty="0" smtClean="0"/>
              <a:t>12</a:t>
            </a:r>
            <a:r>
              <a:rPr lang="en-US" sz="2000" dirty="0" smtClean="0"/>
              <a:t> You are not restricted by us, but you are restricted by your </a:t>
            </a:r>
            <a:r>
              <a:rPr lang="en-US" sz="2000" i="1" dirty="0" smtClean="0"/>
              <a:t>own</a:t>
            </a:r>
            <a:r>
              <a:rPr lang="en-US" sz="2000" dirty="0" smtClean="0"/>
              <a:t> affections. </a:t>
            </a:r>
            <a:r>
              <a:rPr lang="en-US" sz="2000" b="1" baseline="30000" dirty="0" smtClean="0"/>
              <a:t>13</a:t>
            </a:r>
            <a:r>
              <a:rPr lang="en-US" sz="2000" dirty="0" smtClean="0"/>
              <a:t> Now in return for the same (I speak as to children), you also be open.”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b="1" u="sng" dirty="0" smtClean="0"/>
              <a:t>II Corinthians 6:3-7:16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3600" b="1" dirty="0" smtClean="0"/>
              <a:t>Paul’s Appeals to the Corinthians</a:t>
            </a:r>
            <a:r>
              <a:rPr lang="en-US" sz="3600" b="1" dirty="0" smtClean="0">
                <a:cs typeface="Arial" pitchFamily="34" charset="0"/>
              </a:rPr>
              <a:t> </a:t>
            </a:r>
            <a:endParaRPr lang="en-US" sz="3600" b="1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800600" y="1524000"/>
            <a:ext cx="4191000" cy="2667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400"/>
              </a:spcBef>
              <a:buNone/>
            </a:pPr>
            <a:r>
              <a:rPr lang="en-US" sz="2000" u="sng" dirty="0" smtClean="0"/>
              <a:t>2 </a:t>
            </a:r>
            <a:r>
              <a:rPr lang="en-US" sz="2000" u="sng" dirty="0" err="1" smtClean="0"/>
              <a:t>Cor</a:t>
            </a:r>
            <a:r>
              <a:rPr lang="en-US" sz="2000" u="sng" dirty="0" smtClean="0"/>
              <a:t> 7:2-3 (NKJV)</a:t>
            </a:r>
          </a:p>
          <a:p>
            <a:pPr>
              <a:spcBef>
                <a:spcPts val="400"/>
              </a:spcBef>
              <a:buNone/>
            </a:pPr>
            <a:r>
              <a:rPr lang="en-US" sz="2000" dirty="0" smtClean="0"/>
              <a:t>“Open </a:t>
            </a:r>
            <a:r>
              <a:rPr lang="en-US" sz="2000" i="1" dirty="0" smtClean="0"/>
              <a:t>your hearts</a:t>
            </a:r>
            <a:r>
              <a:rPr lang="en-US" sz="2000" dirty="0" smtClean="0"/>
              <a:t> to us. We have wronged no one, we have corrupted no one, we have cheated no one. </a:t>
            </a:r>
            <a:r>
              <a:rPr lang="en-US" sz="2000" b="1" baseline="30000" dirty="0" smtClean="0"/>
              <a:t>3</a:t>
            </a:r>
            <a:r>
              <a:rPr lang="en-US" sz="2000" dirty="0" smtClean="0"/>
              <a:t> I do not say </a:t>
            </a:r>
            <a:r>
              <a:rPr lang="en-US" sz="2000" i="1" dirty="0" smtClean="0"/>
              <a:t>this</a:t>
            </a:r>
            <a:r>
              <a:rPr lang="en-US" sz="2000" dirty="0" smtClean="0"/>
              <a:t> to condemn; for I have said before that you are in our hearts, to die together and to live together.”</a:t>
            </a:r>
            <a:endParaRPr lang="en-US" sz="20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09600" y="2743200"/>
            <a:ext cx="8382000" cy="411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2000" dirty="0" smtClean="0"/>
              <a:t>2 </a:t>
            </a:r>
            <a:r>
              <a:rPr lang="en-US" sz="2000" dirty="0" err="1" smtClean="0"/>
              <a:t>Cor</a:t>
            </a:r>
            <a:r>
              <a:rPr lang="en-US" sz="2000" dirty="0" smtClean="0"/>
              <a:t> 6:14-7:1 (NKJV) – “Do not be unequally yoked together with unbelievers. For what fellowship has righteousness with lawlessness? And what communion has light with darkness? </a:t>
            </a:r>
            <a:r>
              <a:rPr lang="en-US" sz="2000" b="1" baseline="30000" dirty="0" smtClean="0"/>
              <a:t>15</a:t>
            </a:r>
            <a:r>
              <a:rPr lang="en-US" sz="2000" dirty="0" smtClean="0"/>
              <a:t> And what accord has Christ with Belial? Or what part has a believer with an unbeliever? </a:t>
            </a:r>
            <a:r>
              <a:rPr lang="en-US" sz="2000" b="1" baseline="30000" dirty="0" smtClean="0"/>
              <a:t>16</a:t>
            </a:r>
            <a:r>
              <a:rPr lang="en-US" sz="2000" dirty="0" smtClean="0"/>
              <a:t> And what agreement has the temple of God with idols? For you are the temple of the living God. As God has said: </a:t>
            </a:r>
            <a:r>
              <a:rPr lang="en-US" sz="2000" i="1" dirty="0" smtClean="0"/>
              <a:t>"I will dwell in them</a:t>
            </a:r>
            <a:r>
              <a:rPr lang="en-US" sz="2000" dirty="0" smtClean="0"/>
              <a:t> </a:t>
            </a:r>
            <a:r>
              <a:rPr lang="en-US" sz="2000" i="1" dirty="0" smtClean="0"/>
              <a:t>And walk among them.</a:t>
            </a:r>
            <a:r>
              <a:rPr lang="en-US" sz="2000" dirty="0" smtClean="0"/>
              <a:t> </a:t>
            </a:r>
            <a:r>
              <a:rPr lang="en-US" sz="2000" i="1" dirty="0" smtClean="0"/>
              <a:t>I will be their God,</a:t>
            </a:r>
            <a:r>
              <a:rPr lang="en-US" sz="2000" dirty="0" smtClean="0"/>
              <a:t> </a:t>
            </a:r>
            <a:r>
              <a:rPr lang="en-US" sz="2000" i="1" dirty="0" smtClean="0"/>
              <a:t>And they shall be My people."</a:t>
            </a:r>
            <a:r>
              <a:rPr lang="en-US" sz="2000" dirty="0" smtClean="0"/>
              <a:t> </a:t>
            </a:r>
            <a:r>
              <a:rPr lang="en-US" sz="2000" b="1" baseline="30000" dirty="0" smtClean="0"/>
              <a:t>17</a:t>
            </a:r>
            <a:r>
              <a:rPr lang="en-US" sz="2000" dirty="0" smtClean="0"/>
              <a:t> Therefore </a:t>
            </a:r>
            <a:r>
              <a:rPr lang="en-US" sz="2000" i="1" dirty="0" smtClean="0"/>
              <a:t>"Come out from among them</a:t>
            </a:r>
            <a:r>
              <a:rPr lang="en-US" sz="2000" dirty="0" smtClean="0"/>
              <a:t> </a:t>
            </a:r>
            <a:r>
              <a:rPr lang="en-US" sz="2000" i="1" dirty="0" smtClean="0"/>
              <a:t>And be separate, says the Lord.</a:t>
            </a:r>
            <a:r>
              <a:rPr lang="en-US" sz="2000" dirty="0" smtClean="0"/>
              <a:t> </a:t>
            </a:r>
            <a:r>
              <a:rPr lang="en-US" sz="2000" i="1" dirty="0" smtClean="0"/>
              <a:t>Do not touch what is unclean,</a:t>
            </a:r>
            <a:r>
              <a:rPr lang="en-US" sz="2000" dirty="0" smtClean="0"/>
              <a:t> </a:t>
            </a:r>
            <a:r>
              <a:rPr lang="en-US" sz="2000" i="1" dirty="0" smtClean="0"/>
              <a:t>And I will receive you."</a:t>
            </a:r>
            <a:r>
              <a:rPr lang="en-US" sz="2000" dirty="0" smtClean="0"/>
              <a:t> </a:t>
            </a:r>
            <a:r>
              <a:rPr lang="en-US" sz="2000" b="1" baseline="30000" dirty="0" smtClean="0"/>
              <a:t>18</a:t>
            </a:r>
            <a:r>
              <a:rPr lang="en-US" sz="2000" dirty="0" smtClean="0"/>
              <a:t> "I will be a Father to you, And you shall be My sons and daughters, Says the </a:t>
            </a:r>
            <a:r>
              <a:rPr lang="en-US" sz="2000" cap="small" dirty="0" smtClean="0"/>
              <a:t>Lord</a:t>
            </a:r>
            <a:r>
              <a:rPr lang="en-US" sz="2000" dirty="0" smtClean="0"/>
              <a:t> Almighty. Therefore, having these promises, beloved, let us cleanse ourselves from all filthiness of the flesh and spirit, perfecting holiness in the fear of God.”</a:t>
            </a:r>
            <a:endParaRPr lang="en-US" sz="2000" dirty="0"/>
          </a:p>
        </p:txBody>
      </p:sp>
      <p:sp>
        <p:nvSpPr>
          <p:cNvPr id="7" name="Right Brace 6"/>
          <p:cNvSpPr/>
          <p:nvPr/>
        </p:nvSpPr>
        <p:spPr>
          <a:xfrm rot="16200000">
            <a:off x="4343400" y="-1447801"/>
            <a:ext cx="914400" cy="8382000"/>
          </a:xfrm>
          <a:prstGeom prst="rightBrace">
            <a:avLst>
              <a:gd name="adj1" fmla="val 8333"/>
              <a:gd name="adj2" fmla="val 49091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8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1681481"/>
            <a:ext cx="8534400" cy="4947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spcBef>
                <a:spcPts val="200"/>
              </a:spcBef>
              <a:buClr>
                <a:schemeClr val="folHlink"/>
              </a:buClr>
              <a:buSzPct val="90000"/>
              <a:defRPr/>
            </a:pPr>
            <a:r>
              <a:rPr lang="en-US" sz="2000" dirty="0" smtClean="0"/>
              <a:t>Do not be unequally yoked with unbelievers (6:14-16a) 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2000" dirty="0" smtClean="0"/>
              <a:t>What does it mean to be “unequally yoked”? (14)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2000" dirty="0" smtClean="0"/>
              <a:t>Think of oxen yoked together; working together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2000" dirty="0" smtClean="0"/>
              <a:t>Why not be yoked together with unbelievers? (14-16a)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2000" dirty="0" smtClean="0"/>
              <a:t>What partnership does righteousness have with lawlessness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2000" dirty="0" smtClean="0"/>
              <a:t>What fellowship does light have with darkness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2000" dirty="0" smtClean="0"/>
              <a:t>What harmony does Christ have with Belial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2000" dirty="0" smtClean="0"/>
              <a:t>What does a believer have in common with an unbeliever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2000" dirty="0" smtClean="0"/>
              <a:t>What agreement does the temple of God have with idols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b="1" u="sng" dirty="0" smtClean="0"/>
              <a:t>II Corinthians 6:3-7:16 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3600" b="1" dirty="0" smtClean="0"/>
              <a:t>Paul’s Appeals to the Corinthians</a:t>
            </a:r>
            <a:r>
              <a:rPr lang="en-US" sz="3600" b="1" dirty="0" smtClean="0">
                <a:cs typeface="Arial" pitchFamily="34" charset="0"/>
              </a:rPr>
              <a:t> </a:t>
            </a:r>
            <a:endParaRPr lang="en-US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1681481"/>
            <a:ext cx="8534400" cy="4947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spcBef>
                <a:spcPts val="200"/>
              </a:spcBef>
              <a:buClr>
                <a:schemeClr val="folHlink"/>
              </a:buClr>
              <a:buSzPct val="90000"/>
              <a:defRPr/>
            </a:pPr>
            <a:r>
              <a:rPr lang="en-US" sz="2000" dirty="0" smtClean="0"/>
              <a:t>Paul’s resulting point (6:16b-7:1) 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2000" dirty="0" smtClean="0"/>
              <a:t>We are the temple of God…Why is that significant?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2000" dirty="0" smtClean="0"/>
              <a:t>God dwells among us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2000" dirty="0" smtClean="0"/>
              <a:t>He is our God and we are His people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2000" dirty="0" smtClean="0"/>
              <a:t>We should separate ourselves from the world and be pure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2000" dirty="0" smtClean="0"/>
              <a:t>He is our Father; we are His children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2000" dirty="0" smtClean="0"/>
              <a:t>Therefore, do what? (7:1)</a:t>
            </a:r>
          </a:p>
          <a:p>
            <a:pPr marL="1657350" lvl="3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2000" dirty="0" smtClean="0"/>
              <a:t>Cleanse ourselves from all defilements of flesh and spirit</a:t>
            </a:r>
          </a:p>
          <a:p>
            <a:pPr marL="1657350" lvl="3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2000" dirty="0" smtClean="0"/>
              <a:t>Perfecting holiness in the fear of God</a:t>
            </a:r>
          </a:p>
          <a:p>
            <a:pPr marL="1657350" lvl="3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endParaRPr lang="en-US" sz="2000" dirty="0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b="1" u="sng" dirty="0" smtClean="0"/>
              <a:t>II Corinthians 6:3-7:16 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3600" b="1" dirty="0" smtClean="0"/>
              <a:t>Paul’s Appeals to the Corinthians</a:t>
            </a:r>
            <a:r>
              <a:rPr lang="en-US" sz="3600" b="1" dirty="0" smtClean="0">
                <a:cs typeface="Arial" pitchFamily="34" charset="0"/>
              </a:rPr>
              <a:t> </a:t>
            </a:r>
            <a:endParaRPr lang="en-US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1529081"/>
            <a:ext cx="4038600" cy="2667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400"/>
              </a:spcBef>
              <a:buClr>
                <a:schemeClr val="folHlink"/>
              </a:buClr>
              <a:buSzPct val="90000"/>
              <a:buNone/>
              <a:defRPr/>
            </a:pPr>
            <a:r>
              <a:rPr lang="en-US" sz="2000" u="sng" dirty="0" smtClean="0"/>
              <a:t>2 </a:t>
            </a:r>
            <a:r>
              <a:rPr lang="en-US" sz="2000" u="sng" dirty="0" err="1" smtClean="0"/>
              <a:t>Cor</a:t>
            </a:r>
            <a:r>
              <a:rPr lang="en-US" sz="2000" u="sng" dirty="0" smtClean="0"/>
              <a:t> 6:11-13 (NKJV) </a:t>
            </a:r>
          </a:p>
          <a:p>
            <a:pPr eaLnBrk="1" hangingPunct="1">
              <a:spcBef>
                <a:spcPts val="400"/>
              </a:spcBef>
              <a:buClr>
                <a:schemeClr val="folHlink"/>
              </a:buClr>
              <a:buSzPct val="90000"/>
              <a:buNone/>
              <a:defRPr/>
            </a:pPr>
            <a:r>
              <a:rPr lang="en-US" sz="2000" dirty="0" smtClean="0"/>
              <a:t>“O Corinthians! We have spoken openly to you, our heart is wide open. </a:t>
            </a:r>
            <a:r>
              <a:rPr lang="en-US" sz="2000" b="1" baseline="30000" dirty="0" smtClean="0"/>
              <a:t>12</a:t>
            </a:r>
            <a:r>
              <a:rPr lang="en-US" sz="2000" dirty="0" smtClean="0"/>
              <a:t> You are not restricted by us, but you are restricted by your </a:t>
            </a:r>
            <a:r>
              <a:rPr lang="en-US" sz="2000" i="1" dirty="0" smtClean="0"/>
              <a:t>own</a:t>
            </a:r>
            <a:r>
              <a:rPr lang="en-US" sz="2000" dirty="0" smtClean="0"/>
              <a:t> affections. </a:t>
            </a:r>
            <a:r>
              <a:rPr lang="en-US" sz="2000" b="1" baseline="30000" dirty="0" smtClean="0"/>
              <a:t>13</a:t>
            </a:r>
            <a:r>
              <a:rPr lang="en-US" sz="2000" dirty="0" smtClean="0"/>
              <a:t> Now in return for the same (I speak as to children), you also be open.”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b="1" u="sng" dirty="0" smtClean="0"/>
              <a:t>II Corinthians 6:3-7:16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3600" b="1" dirty="0" smtClean="0"/>
              <a:t>Paul’s Appeals to the Corinthians</a:t>
            </a:r>
            <a:r>
              <a:rPr lang="en-US" sz="3600" b="1" dirty="0" smtClean="0">
                <a:cs typeface="Arial" pitchFamily="34" charset="0"/>
              </a:rPr>
              <a:t> </a:t>
            </a:r>
            <a:endParaRPr lang="en-US" sz="3600" b="1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800600" y="1524000"/>
            <a:ext cx="4191000" cy="2667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400"/>
              </a:spcBef>
              <a:buNone/>
            </a:pPr>
            <a:r>
              <a:rPr lang="en-US" sz="2000" u="sng" dirty="0" smtClean="0"/>
              <a:t>2 </a:t>
            </a:r>
            <a:r>
              <a:rPr lang="en-US" sz="2000" u="sng" dirty="0" err="1" smtClean="0"/>
              <a:t>Cor</a:t>
            </a:r>
            <a:r>
              <a:rPr lang="en-US" sz="2000" u="sng" dirty="0" smtClean="0"/>
              <a:t> 7:2-3 (NKJV)</a:t>
            </a:r>
          </a:p>
          <a:p>
            <a:pPr>
              <a:spcBef>
                <a:spcPts val="400"/>
              </a:spcBef>
              <a:buNone/>
            </a:pPr>
            <a:r>
              <a:rPr lang="en-US" sz="2000" dirty="0" smtClean="0"/>
              <a:t>“Open </a:t>
            </a:r>
            <a:r>
              <a:rPr lang="en-US" sz="2000" i="1" dirty="0" smtClean="0"/>
              <a:t>your hearts</a:t>
            </a:r>
            <a:r>
              <a:rPr lang="en-US" sz="2000" dirty="0" smtClean="0"/>
              <a:t> to us. We have wronged no one, we have corrupted no one, we have cheated no one. </a:t>
            </a:r>
            <a:r>
              <a:rPr lang="en-US" sz="2000" b="1" baseline="30000" dirty="0" smtClean="0"/>
              <a:t>3</a:t>
            </a:r>
            <a:r>
              <a:rPr lang="en-US" sz="2000" dirty="0" smtClean="0"/>
              <a:t> I do not say </a:t>
            </a:r>
            <a:r>
              <a:rPr lang="en-US" sz="2000" i="1" dirty="0" smtClean="0"/>
              <a:t>this</a:t>
            </a:r>
            <a:r>
              <a:rPr lang="en-US" sz="2000" dirty="0" smtClean="0"/>
              <a:t> to condemn; for I have said before that you are in our hearts, to die together and to live together.”</a:t>
            </a:r>
            <a:endParaRPr lang="en-US" sz="20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09600" y="4267200"/>
            <a:ext cx="8382000" cy="2357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spcBef>
                <a:spcPts val="200"/>
              </a:spcBef>
              <a:buClr>
                <a:schemeClr val="folHlink"/>
              </a:buClr>
              <a:buSzPct val="90000"/>
              <a:defRPr/>
            </a:pPr>
            <a:r>
              <a:rPr lang="en-US" sz="2000" dirty="0" smtClean="0"/>
              <a:t>What is the relationship between these “bookends” and Paul’s points on being yoked with unbelievers and being the temple of God? </a:t>
            </a:r>
            <a:endParaRPr lang="en-US" sz="2000" dirty="0" smtClean="0"/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2000" dirty="0" smtClean="0"/>
              <a:t>The root cause of their issues was not separating themselves from the world as they should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2000" dirty="0" smtClean="0"/>
              <a:t>All the issues of the first letter; especially the immoral brother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2000" dirty="0" smtClean="0"/>
              <a:t>Ineffectiveness in standing up to the false teachers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2000" dirty="0" smtClean="0"/>
              <a:t>All this affected their relationship with Paul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1681481"/>
            <a:ext cx="8534400" cy="4947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spcBef>
                <a:spcPts val="200"/>
              </a:spcBef>
              <a:buClr>
                <a:schemeClr val="folHlink"/>
              </a:buClr>
              <a:buSzPct val="90000"/>
              <a:defRPr/>
            </a:pPr>
            <a:r>
              <a:rPr lang="en-US" sz="2000" dirty="0" smtClean="0"/>
              <a:t>Paul Comforted (7:4-13a)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2000" dirty="0" smtClean="0"/>
              <a:t>His boasting of them was vindicated (4)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2000" dirty="0" smtClean="0"/>
              <a:t>What boasting of them had he done? (14)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2000" dirty="0" smtClean="0"/>
              <a:t>The news Titus brought (5-7)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2000" dirty="0" smtClean="0"/>
              <a:t>What things did Titus report that comforted Paul?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2000" dirty="0" smtClean="0"/>
              <a:t>Their response to his letter (8-10)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2000" dirty="0" smtClean="0"/>
              <a:t>Why did he not regret the sorrow his letter caused?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2000" dirty="0" smtClean="0"/>
              <a:t>How does Paul contrast the sorrow according to the will of God and the sorrow of the world?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2000" dirty="0" smtClean="0"/>
              <a:t>They did the right thing concerning the immoral brother (11-13a)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2000" dirty="0" smtClean="0"/>
              <a:t>How did they specifically vindicate themselves?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b="1" u="sng" dirty="0" smtClean="0"/>
              <a:t>II Corinthians 6:3-7:16 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3600" b="1" dirty="0" smtClean="0"/>
              <a:t>Paul’s Appeals to the Corinthians</a:t>
            </a:r>
            <a:r>
              <a:rPr lang="en-US" sz="3600" b="1" dirty="0" smtClean="0">
                <a:cs typeface="Arial" pitchFamily="34" charset="0"/>
              </a:rPr>
              <a:t> </a:t>
            </a:r>
            <a:endParaRPr lang="en-US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1681481"/>
            <a:ext cx="8534400" cy="4947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spcBef>
                <a:spcPts val="200"/>
              </a:spcBef>
              <a:buClr>
                <a:schemeClr val="folHlink"/>
              </a:buClr>
              <a:buSzPct val="90000"/>
              <a:defRPr/>
            </a:pPr>
            <a:r>
              <a:rPr lang="en-US" sz="2000" dirty="0" smtClean="0"/>
              <a:t>Paul was excited by Titus’ reaction to them (7:13b-16)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2000" dirty="0" smtClean="0"/>
              <a:t>Paul’s boasting of them was not in vain (13b-14,16)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2000" dirty="0" smtClean="0"/>
              <a:t>Titus’ affection for them grew; why? (15)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2000" dirty="0" smtClean="0"/>
              <a:t>Their obedience</a:t>
            </a:r>
          </a:p>
          <a:p>
            <a:pPr marL="1200150" lvl="2" indent="-285750" eaLnBrk="1" hangingPunct="1">
              <a:spcBef>
                <a:spcPts val="200"/>
              </a:spcBef>
              <a:buClr>
                <a:srgbClr val="B2B2B2"/>
              </a:buClr>
              <a:buSzPct val="75000"/>
              <a:defRPr/>
            </a:pPr>
            <a:r>
              <a:rPr lang="en-US" sz="2000" dirty="0" smtClean="0"/>
              <a:t>How they received him with fear and trembling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b="1" u="sng" dirty="0" smtClean="0"/>
              <a:t>II Corinthians 6:3-7:16 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3600" b="1" dirty="0" smtClean="0"/>
              <a:t>Paul’s Appeals to the Corinthians</a:t>
            </a:r>
            <a:r>
              <a:rPr lang="en-US" sz="3600" b="1" dirty="0" smtClean="0">
                <a:cs typeface="Arial" pitchFamily="34" charset="0"/>
              </a:rPr>
              <a:t> </a:t>
            </a:r>
            <a:endParaRPr lang="en-US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16576</TotalTime>
  <Words>876</Words>
  <Application>Microsoft Office PowerPoint</Application>
  <PresentationFormat>On-screen Show (4:3)</PresentationFormat>
  <Paragraphs>94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Layers</vt:lpstr>
      <vt:lpstr>II Corinthians:  Brief Outline</vt:lpstr>
      <vt:lpstr>II Corinthians 2:12-6:10  Paul’s Appeals to the Corinthians </vt:lpstr>
      <vt:lpstr>II Corinthians 6:3-7:16 Paul’s Appeals to the Corinthians </vt:lpstr>
      <vt:lpstr>II Corinthians 6:3-7:16 Paul’s Appeals to the Corinthians </vt:lpstr>
      <vt:lpstr>II Corinthians 6:3-7:16  Paul’s Appeals to the Corinthians </vt:lpstr>
      <vt:lpstr>II Corinthians 6:3-7:16  Paul’s Appeals to the Corinthians </vt:lpstr>
      <vt:lpstr>II Corinthians 6:3-7:16 Paul’s Appeals to the Corinthians </vt:lpstr>
      <vt:lpstr>II Corinthians 6:3-7:16  Paul’s Appeals to the Corinthians </vt:lpstr>
      <vt:lpstr>II Corinthians 6:3-7:16  Paul’s Appeals to the Corinthians </vt:lpstr>
      <vt:lpstr>II Corinthians:  Brief Outline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Jeremiah “Jehovah Exalts”</dc:title>
  <dc:creator>West</dc:creator>
  <cp:lastModifiedBy>Tony</cp:lastModifiedBy>
  <cp:revision>770</cp:revision>
  <cp:lastPrinted>2014-02-15T12:13:00Z</cp:lastPrinted>
  <dcterms:created xsi:type="dcterms:W3CDTF">2011-12-13T04:14:45Z</dcterms:created>
  <dcterms:modified xsi:type="dcterms:W3CDTF">2014-04-13T12:18:30Z</dcterms:modified>
</cp:coreProperties>
</file>