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12"/>
  </p:notesMasterIdLst>
  <p:handoutMasterIdLst>
    <p:handoutMasterId r:id="rId13"/>
  </p:handoutMasterIdLst>
  <p:sldIdLst>
    <p:sldId id="435" r:id="rId2"/>
    <p:sldId id="436" r:id="rId3"/>
    <p:sldId id="430" r:id="rId4"/>
    <p:sldId id="437" r:id="rId5"/>
    <p:sldId id="438" r:id="rId6"/>
    <p:sldId id="439" r:id="rId7"/>
    <p:sldId id="431" r:id="rId8"/>
    <p:sldId id="432" r:id="rId9"/>
    <p:sldId id="433" r:id="rId10"/>
    <p:sldId id="434" r:id="rId11"/>
  </p:sldIdLst>
  <p:sldSz cx="9144000" cy="6858000" type="screen4x3"/>
  <p:notesSz cx="6854825" cy="90836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66CCFF"/>
    <a:srgbClr val="009999"/>
    <a:srgbClr val="777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FA8E4173-E770-4A36-92DA-A90A2AB17FFB}" type="datetimeFigureOut">
              <a:rPr lang="en-US"/>
              <a:pPr/>
              <a:t>3/16/2014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E6999362-3836-4AA3-9C4C-96E1A8FD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811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314746"/>
            <a:ext cx="548386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1CCCDB36-D0B0-4649-BCEC-040D14B6F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312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55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F81A-6963-4713-A012-9584BC18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1E71-1B85-457B-97FC-C63ADBE98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00948-8355-4717-9D17-E3F0A909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3129F-E118-43B4-B79D-5BF86A414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3CF9F-F33F-4DA8-990E-CF8537934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C129-3910-4A5B-AF61-15DBF44A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6C85-DD06-4A5A-84C4-653ADE66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3EAB5-EA70-42C7-A9EE-B1B03C32A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979AF-A0C6-4D4B-A289-C7923505C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8F4E6-858A-4EA4-B96C-4971EE517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6B309-276E-4F45-BFAB-9C7D25355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46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6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fld id="{03B2147F-E9A7-47F6-A858-5CCD1007EA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Describes His Apostolic Ministry (2:12-6:10)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(6:11-7:16)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762000" y="3200400"/>
            <a:ext cx="8153400" cy="2362200"/>
          </a:xfrm>
          <a:prstGeom prst="wedgeRectCallout">
            <a:avLst>
              <a:gd name="adj1" fmla="val -43444"/>
              <a:gd name="adj2" fmla="val -7292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solidFill>
                  <a:schemeClr val="tx1"/>
                </a:solidFill>
              </a:rPr>
              <a:t>Paul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just talked to them about what should be their motivation -- their faith: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solidFill>
                  <a:schemeClr val="tx1"/>
                </a:solidFill>
              </a:rPr>
              <a:t>The importance of having their own faith (1:23-24)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solidFill>
                  <a:schemeClr val="tx1"/>
                </a:solidFill>
              </a:rPr>
              <a:t>Him providing time for them to make their choices concerning their faith (2:1-2)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solidFill>
                  <a:schemeClr val="tx1"/>
                </a:solidFill>
              </a:rPr>
              <a:t>The challenges and internal conflicts for Paul (2:3-4)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solidFill>
                  <a:schemeClr val="tx1"/>
                </a:solidFill>
              </a:rPr>
              <a:t>The application of that faith and resulting actions for the Corinthians with regards to the immoral brother (2:5-11)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4582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then draws conclusions based on the ministry of the Spirit (17-18)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does Paul state regarding the Lord and the Spirit? 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Lord is the Spirit -- How is this so?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Possibly a reference to the unity between Christ and the Spirit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Seems more likely that Christ is the source of the life provided by the Spirit (</a:t>
            </a:r>
            <a:r>
              <a:rPr lang="en-US" sz="1600" dirty="0" err="1" smtClean="0"/>
              <a:t>vs</a:t>
            </a:r>
            <a:r>
              <a:rPr lang="en-US" sz="1600" dirty="0" smtClean="0"/>
              <a:t> 6) (John 14:6, Heb 5:9)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is found where the Spirit of the Lord is?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Liberty/Freedom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was happening to those who had accepted the Lord?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They were being transformed into the same glory; into His likeness (NIV)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How is this done?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veil is removed and the heart is fully opened to the teachings of Christ and the changes it will bring about in one’s life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Example: Saul of </a:t>
            </a:r>
            <a:r>
              <a:rPr lang="en-US" sz="1600" smtClean="0"/>
              <a:t>Tarsus – Acts </a:t>
            </a:r>
            <a:r>
              <a:rPr lang="en-US" sz="1600" dirty="0" smtClean="0"/>
              <a:t>9:4-6 (NKJV) “Then he fell to the ground, and heard a voice saying to him, "Saul, Saul, why are you persecuting Me?" </a:t>
            </a:r>
            <a:r>
              <a:rPr lang="en-US" sz="1600" b="1" baseline="30000" dirty="0" smtClean="0"/>
              <a:t>5</a:t>
            </a:r>
            <a:r>
              <a:rPr lang="en-US" sz="1600" dirty="0" smtClean="0"/>
              <a:t> And he said, "Who are You, Lord?" Then the Lord said, "I am Jesus, whom you are persecuting. It </a:t>
            </a:r>
            <a:r>
              <a:rPr lang="en-US" sz="1600" i="1" dirty="0" smtClean="0"/>
              <a:t>is</a:t>
            </a:r>
            <a:r>
              <a:rPr lang="en-US" sz="1600" dirty="0" smtClean="0"/>
              <a:t> hard for you to kick against the goads." </a:t>
            </a:r>
            <a:r>
              <a:rPr lang="en-US" sz="1600" b="1" baseline="30000" dirty="0" smtClean="0"/>
              <a:t>6</a:t>
            </a:r>
            <a:r>
              <a:rPr lang="en-US" sz="1600" dirty="0" smtClean="0"/>
              <a:t> So he, trembling and astonished, said, "Lord, what do You want me to do?" Then the Lord </a:t>
            </a:r>
            <a:r>
              <a:rPr lang="en-US" sz="1600" i="1" dirty="0" smtClean="0"/>
              <a:t>said</a:t>
            </a:r>
            <a:r>
              <a:rPr lang="en-US" sz="1600" dirty="0" smtClean="0"/>
              <a:t> to him, "Arise and go into the city, and you will be told what you must do.“”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endParaRPr lang="en-US" sz="16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 Describes His Apostolic Ministry (2:12-6:10)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(6:11-7:16)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/>
              <a:t>Touches on his situation upon arriving at Troas (2:12-13)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Excited about the “open door” presented at Troas (12)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Anxious for news about them; moves on to Macedonia (13)</a:t>
            </a:r>
            <a:endParaRPr lang="en-US" dirty="0" smtClean="0">
              <a:latin typeface="+mn-lt"/>
            </a:endParaRP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What seems to have comforted Paul in his decision to move on? (14)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Thankful to God and trusted Him to always lead them to triumph in Christ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Use them to manifest </a:t>
            </a:r>
            <a:r>
              <a:rPr lang="en-US" dirty="0" smtClean="0"/>
              <a:t>the sweet aroma of knowledge of Him everywhere</a:t>
            </a:r>
            <a:endParaRPr lang="en-US" sz="1600" dirty="0" smtClean="0"/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/>
              <a:t>Paul expands on Christians being the sweet aroma of knowledge (15-17)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To whom are Christians a fragrance of Christ?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Those being saved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Those who are perishing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How are we viewed by each?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Aroma from death to death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Aroma from life to life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What does Paul say is key for being able to meet this standard? (17)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Speaking before God with sincerity like men sent from God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Not peddling the word for God; apparently for selfish purposes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39624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indent="-236538">
              <a:buNone/>
            </a:pPr>
            <a:r>
              <a:rPr lang="en-US" u="sng" dirty="0" smtClean="0"/>
              <a:t>2 </a:t>
            </a:r>
            <a:r>
              <a:rPr lang="en-US" u="sng" dirty="0" err="1" smtClean="0"/>
              <a:t>Cor</a:t>
            </a:r>
            <a:r>
              <a:rPr lang="en-US" u="sng" dirty="0" smtClean="0"/>
              <a:t> 2:14-17 (NKJV) </a:t>
            </a:r>
          </a:p>
          <a:p>
            <a:pPr algn="just">
              <a:buNone/>
            </a:pPr>
            <a:r>
              <a:rPr lang="en-US" dirty="0" smtClean="0"/>
              <a:t>“Now thanks </a:t>
            </a:r>
            <a:r>
              <a:rPr lang="en-US" i="1" dirty="0" smtClean="0"/>
              <a:t>be</a:t>
            </a:r>
            <a:r>
              <a:rPr lang="en-US" dirty="0" smtClean="0"/>
              <a:t> to God who always leads us in triumph in Christ, and through us diffuses the fragrance of His knowledge in every place. </a:t>
            </a:r>
            <a:r>
              <a:rPr lang="en-US" b="1" baseline="30000" dirty="0" smtClean="0"/>
              <a:t>15</a:t>
            </a:r>
            <a:r>
              <a:rPr lang="en-US" dirty="0" smtClean="0"/>
              <a:t> For we are to God the fragrance of Christ among those who are being saved and among those who are perishing. </a:t>
            </a:r>
            <a:r>
              <a:rPr lang="en-US" b="1" baseline="30000" dirty="0" smtClean="0"/>
              <a:t>16</a:t>
            </a:r>
            <a:r>
              <a:rPr lang="en-US" dirty="0" smtClean="0"/>
              <a:t> To the one </a:t>
            </a:r>
            <a:r>
              <a:rPr lang="en-US" i="1" dirty="0" smtClean="0"/>
              <a:t>we are</a:t>
            </a:r>
            <a:r>
              <a:rPr lang="en-US" dirty="0" smtClean="0"/>
              <a:t> the aroma of death </a:t>
            </a:r>
            <a:r>
              <a:rPr lang="en-US" i="1" dirty="0" smtClean="0"/>
              <a:t>leading</a:t>
            </a:r>
            <a:r>
              <a:rPr lang="en-US" dirty="0" smtClean="0"/>
              <a:t> to death, and to the other the aroma of life </a:t>
            </a:r>
            <a:r>
              <a:rPr lang="en-US" i="1" dirty="0" smtClean="0"/>
              <a:t>leading</a:t>
            </a:r>
            <a:r>
              <a:rPr lang="en-US" dirty="0" smtClean="0"/>
              <a:t> to life. And who </a:t>
            </a:r>
            <a:r>
              <a:rPr lang="en-US" i="1" dirty="0" smtClean="0"/>
              <a:t>is</a:t>
            </a:r>
            <a:r>
              <a:rPr lang="en-US" dirty="0" smtClean="0"/>
              <a:t> sufficient for these things? </a:t>
            </a:r>
            <a:r>
              <a:rPr lang="en-US" b="1" baseline="30000" dirty="0" smtClean="0"/>
              <a:t>17</a:t>
            </a:r>
            <a:r>
              <a:rPr lang="en-US" dirty="0" smtClean="0"/>
              <a:t> For we are not, as so many, peddling the word of God; but as of sincerity, but as from God, we speak in the sight of God in Christ.”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24400" y="1524000"/>
            <a:ext cx="40386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indent="-236538">
              <a:buNone/>
            </a:pPr>
            <a:r>
              <a:rPr lang="en-US" u="sng" dirty="0" smtClean="0"/>
              <a:t>1 </a:t>
            </a:r>
            <a:r>
              <a:rPr lang="en-US" u="sng" dirty="0" err="1" smtClean="0"/>
              <a:t>Cor</a:t>
            </a:r>
            <a:r>
              <a:rPr lang="en-US" u="sng" dirty="0" smtClean="0"/>
              <a:t> 1:22-26 (NKJV) </a:t>
            </a:r>
          </a:p>
          <a:p>
            <a:pPr algn="just">
              <a:buNone/>
            </a:pPr>
            <a:r>
              <a:rPr lang="en-US" b="1" baseline="30000" dirty="0" smtClean="0"/>
              <a:t>“</a:t>
            </a:r>
            <a:r>
              <a:rPr lang="en-US" dirty="0" smtClean="0"/>
              <a:t>For Jews request a sign, and Greeks seek after wisdom; </a:t>
            </a:r>
            <a:r>
              <a:rPr lang="en-US" b="1" baseline="30000" dirty="0" smtClean="0"/>
              <a:t>23</a:t>
            </a:r>
            <a:r>
              <a:rPr lang="en-US" dirty="0" smtClean="0"/>
              <a:t> but we preach Christ crucified, to the Jews a stumbling block and to the Greeks foolishness, </a:t>
            </a:r>
            <a:r>
              <a:rPr lang="en-US" b="1" baseline="30000" dirty="0" smtClean="0"/>
              <a:t>24</a:t>
            </a:r>
            <a:r>
              <a:rPr lang="en-US" dirty="0" smtClean="0"/>
              <a:t> but to those who are called, both Jews and Greeks, Christ the power of God and the wisdom of God. </a:t>
            </a:r>
            <a:r>
              <a:rPr lang="en-US" b="1" baseline="30000" dirty="0" smtClean="0"/>
              <a:t>25</a:t>
            </a:r>
            <a:r>
              <a:rPr lang="en-US" dirty="0" smtClean="0"/>
              <a:t> Because the foolishness of God is wiser than men, and the weakness of God is stronger than men. </a:t>
            </a:r>
            <a:r>
              <a:rPr lang="en-US" b="1" baseline="30000" dirty="0" smtClean="0"/>
              <a:t>26</a:t>
            </a:r>
            <a:r>
              <a:rPr lang="en-US" dirty="0" smtClean="0"/>
              <a:t> For you see your calling, brethren, that not many wise according to the flesh, not many mighty, not many noble, </a:t>
            </a:r>
            <a:r>
              <a:rPr lang="en-US" i="1" dirty="0" smtClean="0"/>
              <a:t>are called.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39624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indent="-236538">
              <a:buNone/>
            </a:pPr>
            <a:r>
              <a:rPr lang="en-US" u="sng" dirty="0" smtClean="0"/>
              <a:t>2 </a:t>
            </a:r>
            <a:r>
              <a:rPr lang="en-US" u="sng" dirty="0" err="1" smtClean="0"/>
              <a:t>Cor</a:t>
            </a:r>
            <a:r>
              <a:rPr lang="en-US" u="sng" dirty="0" smtClean="0"/>
              <a:t> 2:14-17 (NKJV) </a:t>
            </a:r>
          </a:p>
          <a:p>
            <a:pPr algn="just">
              <a:buNone/>
            </a:pPr>
            <a:r>
              <a:rPr lang="en-US" dirty="0" smtClean="0"/>
              <a:t>“Now thanks </a:t>
            </a:r>
            <a:r>
              <a:rPr lang="en-US" i="1" dirty="0" smtClean="0"/>
              <a:t>be</a:t>
            </a:r>
            <a:r>
              <a:rPr lang="en-US" dirty="0" smtClean="0"/>
              <a:t> to God who always leads us in triumph in Christ, and through us diffuses the fragrance of His knowledge in every place. </a:t>
            </a:r>
            <a:r>
              <a:rPr lang="en-US" b="1" baseline="30000" dirty="0" smtClean="0">
                <a:solidFill>
                  <a:srgbClr val="0000FF"/>
                </a:solidFill>
              </a:rPr>
              <a:t>15</a:t>
            </a:r>
            <a:r>
              <a:rPr lang="en-US" dirty="0" smtClean="0">
                <a:solidFill>
                  <a:srgbClr val="0000FF"/>
                </a:solidFill>
              </a:rPr>
              <a:t> </a:t>
            </a:r>
            <a:r>
              <a:rPr lang="en-US" b="1" dirty="0" smtClean="0">
                <a:solidFill>
                  <a:srgbClr val="0000FF"/>
                </a:solidFill>
              </a:rPr>
              <a:t>For we are to God the fragrance of Christ among those who are being saved and among those who are perishing. </a:t>
            </a:r>
            <a:r>
              <a:rPr lang="en-US" b="1" baseline="30000" dirty="0" smtClean="0">
                <a:solidFill>
                  <a:srgbClr val="0000FF"/>
                </a:solidFill>
              </a:rPr>
              <a:t>16</a:t>
            </a:r>
            <a:r>
              <a:rPr lang="en-US" b="1" dirty="0" smtClean="0">
                <a:solidFill>
                  <a:srgbClr val="0000FF"/>
                </a:solidFill>
              </a:rPr>
              <a:t> To the one </a:t>
            </a:r>
            <a:r>
              <a:rPr lang="en-US" b="1" i="1" dirty="0" smtClean="0">
                <a:solidFill>
                  <a:srgbClr val="0000FF"/>
                </a:solidFill>
              </a:rPr>
              <a:t>we are</a:t>
            </a:r>
            <a:r>
              <a:rPr lang="en-US" b="1" dirty="0" smtClean="0">
                <a:solidFill>
                  <a:srgbClr val="0000FF"/>
                </a:solidFill>
              </a:rPr>
              <a:t> the aroma of death </a:t>
            </a:r>
            <a:r>
              <a:rPr lang="en-US" b="1" i="1" dirty="0" smtClean="0">
                <a:solidFill>
                  <a:srgbClr val="0000FF"/>
                </a:solidFill>
              </a:rPr>
              <a:t>leading</a:t>
            </a:r>
            <a:r>
              <a:rPr lang="en-US" b="1" dirty="0" smtClean="0">
                <a:solidFill>
                  <a:srgbClr val="0000FF"/>
                </a:solidFill>
              </a:rPr>
              <a:t> to death, and to the other the aroma of life </a:t>
            </a:r>
            <a:r>
              <a:rPr lang="en-US" b="1" i="1" dirty="0" smtClean="0">
                <a:solidFill>
                  <a:srgbClr val="0000FF"/>
                </a:solidFill>
              </a:rPr>
              <a:t>leading</a:t>
            </a:r>
            <a:r>
              <a:rPr lang="en-US" b="1" dirty="0" smtClean="0">
                <a:solidFill>
                  <a:srgbClr val="0000FF"/>
                </a:solidFill>
              </a:rPr>
              <a:t> to life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r>
              <a:rPr lang="en-US" dirty="0" smtClean="0"/>
              <a:t> And who </a:t>
            </a:r>
            <a:r>
              <a:rPr lang="en-US" i="1" dirty="0" smtClean="0"/>
              <a:t>is</a:t>
            </a:r>
            <a:r>
              <a:rPr lang="en-US" dirty="0" smtClean="0"/>
              <a:t> sufficient for these things? </a:t>
            </a:r>
            <a:r>
              <a:rPr lang="en-US" b="1" baseline="30000" dirty="0" smtClean="0"/>
              <a:t>17</a:t>
            </a:r>
            <a:r>
              <a:rPr lang="en-US" dirty="0" smtClean="0"/>
              <a:t> For we are not, as so many, peddling the word of God; but as of sincerity, but as from God, we speak in the sight of God in Christ.”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24400" y="1524000"/>
            <a:ext cx="40386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indent="-236538">
              <a:buNone/>
            </a:pPr>
            <a:r>
              <a:rPr lang="en-US" u="sng" dirty="0" smtClean="0"/>
              <a:t>1 </a:t>
            </a:r>
            <a:r>
              <a:rPr lang="en-US" u="sng" dirty="0" err="1" smtClean="0"/>
              <a:t>Cor</a:t>
            </a:r>
            <a:r>
              <a:rPr lang="en-US" u="sng" dirty="0" smtClean="0"/>
              <a:t> 1:22-26 (NKJV) </a:t>
            </a:r>
          </a:p>
          <a:p>
            <a:pPr algn="just">
              <a:buNone/>
            </a:pPr>
            <a:r>
              <a:rPr lang="en-US" b="1" baseline="30000" dirty="0" smtClean="0"/>
              <a:t>“</a:t>
            </a:r>
            <a:r>
              <a:rPr lang="en-US" b="1" dirty="0" smtClean="0">
                <a:solidFill>
                  <a:srgbClr val="0000FF"/>
                </a:solidFill>
              </a:rPr>
              <a:t>For Jews request a sign, and Greeks seek after wisdom; </a:t>
            </a:r>
            <a:r>
              <a:rPr lang="en-US" b="1" baseline="30000" dirty="0" smtClean="0">
                <a:solidFill>
                  <a:srgbClr val="0000FF"/>
                </a:solidFill>
              </a:rPr>
              <a:t>23</a:t>
            </a:r>
            <a:r>
              <a:rPr lang="en-US" b="1" dirty="0" smtClean="0">
                <a:solidFill>
                  <a:srgbClr val="0000FF"/>
                </a:solidFill>
              </a:rPr>
              <a:t> but we preach Christ crucified, to the Jews a stumbling block and to the Greeks foolishness, </a:t>
            </a:r>
            <a:r>
              <a:rPr lang="en-US" b="1" baseline="30000" dirty="0" smtClean="0"/>
              <a:t>24</a:t>
            </a:r>
            <a:r>
              <a:rPr lang="en-US" dirty="0" smtClean="0"/>
              <a:t> but to those who are called, both Jews and Greeks, Christ the power of God and the wisdom of God. </a:t>
            </a:r>
            <a:r>
              <a:rPr lang="en-US" b="1" baseline="30000" dirty="0" smtClean="0"/>
              <a:t>25</a:t>
            </a:r>
            <a:r>
              <a:rPr lang="en-US" dirty="0" smtClean="0"/>
              <a:t> Because the foolishness of God is wiser than men, and the weakness of God is stronger than men. </a:t>
            </a:r>
            <a:r>
              <a:rPr lang="en-US" b="1" baseline="30000" dirty="0" smtClean="0"/>
              <a:t>26</a:t>
            </a:r>
            <a:r>
              <a:rPr lang="en-US" dirty="0" smtClean="0"/>
              <a:t> For you see your calling, brethren, that not many wise according to the flesh, not many mighty, not many noble, </a:t>
            </a:r>
            <a:r>
              <a:rPr lang="en-US" i="1" dirty="0" smtClean="0"/>
              <a:t>are called.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39624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indent="-236538">
              <a:buNone/>
            </a:pPr>
            <a:r>
              <a:rPr lang="en-US" u="sng" dirty="0" smtClean="0"/>
              <a:t>2 </a:t>
            </a:r>
            <a:r>
              <a:rPr lang="en-US" u="sng" dirty="0" err="1" smtClean="0"/>
              <a:t>Cor</a:t>
            </a:r>
            <a:r>
              <a:rPr lang="en-US" u="sng" dirty="0" smtClean="0"/>
              <a:t> 2:14-17 (NKJV) </a:t>
            </a:r>
          </a:p>
          <a:p>
            <a:pPr algn="just">
              <a:buNone/>
            </a:pPr>
            <a:r>
              <a:rPr lang="en-US" dirty="0" smtClean="0"/>
              <a:t>“Now thanks </a:t>
            </a:r>
            <a:r>
              <a:rPr lang="en-US" i="1" dirty="0" smtClean="0"/>
              <a:t>be</a:t>
            </a:r>
            <a:r>
              <a:rPr lang="en-US" dirty="0" smtClean="0"/>
              <a:t> to God who always leads us in triumph in Christ, and through us diffuses the fragrance of His knowledge in every place. </a:t>
            </a:r>
            <a:r>
              <a:rPr lang="en-US" b="1" baseline="30000" dirty="0" smtClean="0"/>
              <a:t>15</a:t>
            </a:r>
            <a:r>
              <a:rPr lang="en-US" dirty="0" smtClean="0"/>
              <a:t> For we are to God the fragrance of Christ among those who are being saved and among those who are perishing. </a:t>
            </a:r>
            <a:r>
              <a:rPr lang="en-US" b="1" baseline="30000" dirty="0" smtClean="0"/>
              <a:t>16</a:t>
            </a:r>
            <a:r>
              <a:rPr lang="en-US" dirty="0" smtClean="0"/>
              <a:t> To the one </a:t>
            </a:r>
            <a:r>
              <a:rPr lang="en-US" i="1" dirty="0" smtClean="0"/>
              <a:t>we are</a:t>
            </a:r>
            <a:r>
              <a:rPr lang="en-US" dirty="0" smtClean="0"/>
              <a:t> the aroma of death </a:t>
            </a:r>
            <a:r>
              <a:rPr lang="en-US" i="1" dirty="0" smtClean="0"/>
              <a:t>leading</a:t>
            </a:r>
            <a:r>
              <a:rPr lang="en-US" dirty="0" smtClean="0"/>
              <a:t> to death, and to the other the aroma of life </a:t>
            </a:r>
            <a:r>
              <a:rPr lang="en-US" i="1" dirty="0" smtClean="0"/>
              <a:t>leading</a:t>
            </a:r>
            <a:r>
              <a:rPr lang="en-US" dirty="0" smtClean="0"/>
              <a:t> to life. </a:t>
            </a:r>
            <a:r>
              <a:rPr lang="en-US" b="1" dirty="0" smtClean="0">
                <a:solidFill>
                  <a:srgbClr val="0000FF"/>
                </a:solidFill>
              </a:rPr>
              <a:t>And who </a:t>
            </a:r>
            <a:r>
              <a:rPr lang="en-US" b="1" i="1" dirty="0" smtClean="0">
                <a:solidFill>
                  <a:srgbClr val="0000FF"/>
                </a:solidFill>
              </a:rPr>
              <a:t>is</a:t>
            </a:r>
            <a:r>
              <a:rPr lang="en-US" b="1" dirty="0" smtClean="0">
                <a:solidFill>
                  <a:srgbClr val="0000FF"/>
                </a:solidFill>
              </a:rPr>
              <a:t> sufficient for these things? </a:t>
            </a:r>
            <a:r>
              <a:rPr lang="en-US" b="1" baseline="30000" dirty="0" smtClean="0">
                <a:solidFill>
                  <a:srgbClr val="0000FF"/>
                </a:solidFill>
              </a:rPr>
              <a:t>17</a:t>
            </a:r>
            <a:r>
              <a:rPr lang="en-US" b="1" dirty="0" smtClean="0">
                <a:solidFill>
                  <a:srgbClr val="0000FF"/>
                </a:solidFill>
              </a:rPr>
              <a:t> For we are not, as so many, peddling the word of God; but as of sincerity, but as from God, we speak in the sight of God in Christ.”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24400" y="1524000"/>
            <a:ext cx="40386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indent="-236538">
              <a:buNone/>
            </a:pPr>
            <a:r>
              <a:rPr lang="en-US" u="sng" dirty="0" smtClean="0"/>
              <a:t>1 </a:t>
            </a:r>
            <a:r>
              <a:rPr lang="en-US" u="sng" dirty="0" err="1" smtClean="0"/>
              <a:t>Cor</a:t>
            </a:r>
            <a:r>
              <a:rPr lang="en-US" u="sng" dirty="0" smtClean="0"/>
              <a:t> 1:22-26 (NKJV) </a:t>
            </a:r>
          </a:p>
          <a:p>
            <a:pPr algn="just">
              <a:buNone/>
            </a:pPr>
            <a:r>
              <a:rPr lang="en-US" b="1" baseline="30000" dirty="0" smtClean="0"/>
              <a:t>“</a:t>
            </a:r>
            <a:r>
              <a:rPr lang="en-US" dirty="0" smtClean="0"/>
              <a:t>For Jews request a sign, and Greeks seek after wisdom; </a:t>
            </a:r>
            <a:r>
              <a:rPr lang="en-US" b="1" baseline="30000" dirty="0" smtClean="0"/>
              <a:t>23</a:t>
            </a:r>
            <a:r>
              <a:rPr lang="en-US" dirty="0" smtClean="0"/>
              <a:t> but we preach Christ crucified, to the Jews a stumbling block and to the Greeks foolishness, </a:t>
            </a:r>
            <a:r>
              <a:rPr lang="en-US" b="1" baseline="30000" dirty="0" smtClean="0"/>
              <a:t>24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0000FF"/>
                </a:solidFill>
              </a:rPr>
              <a:t>but to those who are called, both Jews and Greeks, Christ the power of God and the wisdom of God. </a:t>
            </a:r>
            <a:r>
              <a:rPr lang="en-US" b="1" baseline="30000" dirty="0" smtClean="0"/>
              <a:t>25</a:t>
            </a:r>
            <a:r>
              <a:rPr lang="en-US" dirty="0" smtClean="0"/>
              <a:t> Because the foolishness of God is wiser than men, and the weakness of God is stronger than men. </a:t>
            </a:r>
            <a:r>
              <a:rPr lang="en-US" b="1" baseline="30000" dirty="0" smtClean="0">
                <a:solidFill>
                  <a:srgbClr val="0000FF"/>
                </a:solidFill>
              </a:rPr>
              <a:t>26</a:t>
            </a:r>
            <a:r>
              <a:rPr lang="en-US" b="1" dirty="0" smtClean="0">
                <a:solidFill>
                  <a:srgbClr val="0000FF"/>
                </a:solidFill>
              </a:rPr>
              <a:t> For you see your calling, brethren, </a:t>
            </a:r>
            <a:r>
              <a:rPr lang="en-US" dirty="0" smtClean="0"/>
              <a:t>that not many wise according to the flesh, not many mighty, not many noble, </a:t>
            </a:r>
            <a:r>
              <a:rPr lang="en-US" i="1" dirty="0" smtClean="0"/>
              <a:t>are called.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then speaks to the adequacy of his ministry (3:1-6)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Paul did not need to commend himself or provide letters of recommendation -- why not? (1-3)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Corinthians were his letter -- how were they written and known?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Written in Paul’s heart and known and read by all men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More specifically, they were a letter of Christ; written how and where?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Not written with ink, but with the Spirit of the living God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Not on tablets of stone but on tablets of the human heart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What do you think he is </a:t>
            </a:r>
            <a:r>
              <a:rPr lang="en-US" sz="1600" dirty="0" smtClean="0">
                <a:latin typeface="+mn-lt"/>
              </a:rPr>
              <a:t>trying to get them to understand?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Paul then speaks to the source of his adequacy (4-6)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From where did this confidence/adequacy come?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Christ through God (4 &amp; 5)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He would not claim that anything could come from themselves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What had God made them adequate to serve as?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Servants of a new covenant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How does Paul describe this new covenant?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Not of the letter, but of the Spirit; why?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For the letter kills but the Spirit gives life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4582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then compares the two ministries (7-11)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two terms are used to describe the first ministry?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“ministry of death” and the “ministry of condemnation”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</a:t>
            </a:r>
            <a:r>
              <a:rPr lang="en-US" sz="1600" dirty="0" smtClean="0"/>
              <a:t>two terms are used to describe the second ministry?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“ministry of the Spirit” and the “ministry of righteousness”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is Paul contrasting via these descriptions?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hope that each provides -- death &amp; condemnation </a:t>
            </a:r>
            <a:r>
              <a:rPr lang="en-US" sz="1600" dirty="0" err="1" smtClean="0"/>
              <a:t>vs</a:t>
            </a:r>
            <a:r>
              <a:rPr lang="en-US" sz="1600" dirty="0" smtClean="0"/>
              <a:t> life &amp; righteousness (</a:t>
            </a:r>
            <a:r>
              <a:rPr lang="en-US" sz="1600" dirty="0" err="1" smtClean="0"/>
              <a:t>vs</a:t>
            </a:r>
            <a:r>
              <a:rPr lang="en-US" sz="1600" dirty="0" smtClean="0"/>
              <a:t> 12)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distinction does Paul make regarding the glory of each ministry?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first was glorious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second is more glorious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happened to the glory of the first ministry due to the glory of the second?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No longer has glory due to it being surpassed by the glory of the second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What is the significance of this statement with regards to </a:t>
            </a:r>
            <a:r>
              <a:rPr lang="en-US" sz="1600" dirty="0" err="1" smtClean="0"/>
              <a:t>Judaizing</a:t>
            </a:r>
            <a:r>
              <a:rPr lang="en-US" sz="1600" dirty="0" smtClean="0"/>
              <a:t> teachers?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What is the significance of this statement with regards to Paul’s ministry?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then compares his ministry to Moses’ ministry (12-16)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did having a hope based on the Spirit/Life and righteousness lead Paul to do?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Speak with great boldness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How does Paul compare this great boldness to Moses’ ministry (13)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Moses had to put a veil on his face; why?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Because the glory was too bright for the sons of Israel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did this situation signify regarding the hearts of the sons of Israel? (14a)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hardness of their hearts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Their unwillingness to truly listen and submit to God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How did Paul apply this attitude to the Jews of his time? (14b-15)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Nothing had changed; this attitude kept the Jews from accepting Christ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happened when one turned to the Lord? (16)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veil was taken away; how does this apply to today?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15549</TotalTime>
  <Words>1266</Words>
  <Application>Microsoft Office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Layers</vt:lpstr>
      <vt:lpstr>II Corinthians:  Brief Outline</vt:lpstr>
      <vt:lpstr>II Corinthians:  Brief Outline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“Jehovah Exalts”</dc:title>
  <dc:creator>West</dc:creator>
  <cp:lastModifiedBy>Tony</cp:lastModifiedBy>
  <cp:revision>682</cp:revision>
  <cp:lastPrinted>2014-02-15T12:13:00Z</cp:lastPrinted>
  <dcterms:created xsi:type="dcterms:W3CDTF">2011-12-13T04:14:45Z</dcterms:created>
  <dcterms:modified xsi:type="dcterms:W3CDTF">2014-03-16T11:54:52Z</dcterms:modified>
</cp:coreProperties>
</file>