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922"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C80C01-38E4-4793-ABEF-BE91D7ECFF48}" type="datetimeFigureOut">
              <a:rPr lang="en-US" smtClean="0"/>
              <a:pPr/>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BD532-32B6-4B6B-8ECD-8FAE966D32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C80C01-38E4-4793-ABEF-BE91D7ECFF48}" type="datetimeFigureOut">
              <a:rPr lang="en-US" smtClean="0"/>
              <a:pPr/>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BD532-32B6-4B6B-8ECD-8FAE966D32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C80C01-38E4-4793-ABEF-BE91D7ECFF48}" type="datetimeFigureOut">
              <a:rPr lang="en-US" smtClean="0"/>
              <a:pPr/>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BD532-32B6-4B6B-8ECD-8FAE966D32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C80C01-38E4-4793-ABEF-BE91D7ECFF48}" type="datetimeFigureOut">
              <a:rPr lang="en-US" smtClean="0"/>
              <a:pPr/>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BD532-32B6-4B6B-8ECD-8FAE966D32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C80C01-38E4-4793-ABEF-BE91D7ECFF48}" type="datetimeFigureOut">
              <a:rPr lang="en-US" smtClean="0"/>
              <a:pPr/>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BD532-32B6-4B6B-8ECD-8FAE966D322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C80C01-38E4-4793-ABEF-BE91D7ECFF48}" type="datetimeFigureOut">
              <a:rPr lang="en-US" smtClean="0"/>
              <a:pPr/>
              <a:t>8/6/2013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7BD532-32B6-4B6B-8ECD-8FAE966D32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C80C01-38E4-4793-ABEF-BE91D7ECFF48}" type="datetimeFigureOut">
              <a:rPr lang="en-US" smtClean="0"/>
              <a:pPr/>
              <a:t>8/6/2013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7BD532-32B6-4B6B-8ECD-8FAE966D322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C80C01-38E4-4793-ABEF-BE91D7ECFF48}" type="datetimeFigureOut">
              <a:rPr lang="en-US" smtClean="0"/>
              <a:pPr/>
              <a:t>8/6/2013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7BD532-32B6-4B6B-8ECD-8FAE966D32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C80C01-38E4-4793-ABEF-BE91D7ECFF48}" type="datetimeFigureOut">
              <a:rPr lang="en-US" smtClean="0"/>
              <a:pPr/>
              <a:t>8/6/2013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7BD532-32B6-4B6B-8ECD-8FAE966D32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C80C01-38E4-4793-ABEF-BE91D7ECFF48}" type="datetimeFigureOut">
              <a:rPr lang="en-US" smtClean="0"/>
              <a:pPr/>
              <a:t>8/6/2013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7BD532-32B6-4B6B-8ECD-8FAE966D322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C80C01-38E4-4793-ABEF-BE91D7ECFF48}" type="datetimeFigureOut">
              <a:rPr lang="en-US" smtClean="0"/>
              <a:pPr/>
              <a:t>8/6/2013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7BD532-32B6-4B6B-8ECD-8FAE966D322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C80C01-38E4-4793-ABEF-BE91D7ECFF48}" type="datetimeFigureOut">
              <a:rPr lang="en-US" smtClean="0"/>
              <a:pPr/>
              <a:t>8/6/2013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7BD532-32B6-4B6B-8ECD-8FAE966D322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Instruction of the Servant of God</a:t>
            </a:r>
            <a:endParaRPr lang="en-US" dirty="0"/>
          </a:p>
        </p:txBody>
      </p:sp>
      <p:sp>
        <p:nvSpPr>
          <p:cNvPr id="3" name="Subtitle 2"/>
          <p:cNvSpPr>
            <a:spLocks noGrp="1"/>
          </p:cNvSpPr>
          <p:nvPr>
            <p:ph type="subTitle" idx="1"/>
          </p:nvPr>
        </p:nvSpPr>
        <p:spPr/>
        <p:txBody>
          <a:bodyPr/>
          <a:lstStyle/>
          <a:p>
            <a:r>
              <a:rPr lang="en-US" dirty="0" smtClean="0"/>
              <a:t>Mark 4 &amp; 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Methods of the Servant’s Teaching</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Three times we learn the method by which Jesus often taught.</a:t>
            </a:r>
          </a:p>
          <a:p>
            <a:pPr lvl="1"/>
            <a:r>
              <a:rPr lang="en-US" dirty="0" smtClean="0"/>
              <a:t>Mark 4:2</a:t>
            </a:r>
          </a:p>
          <a:p>
            <a:pPr lvl="2">
              <a:buNone/>
            </a:pPr>
            <a:r>
              <a:rPr lang="en-US" dirty="0" smtClean="0"/>
              <a:t>“And he taught them many things by parables…”</a:t>
            </a:r>
          </a:p>
          <a:p>
            <a:pPr lvl="1"/>
            <a:r>
              <a:rPr lang="en-US" dirty="0" smtClean="0"/>
              <a:t>Mark 4:33</a:t>
            </a:r>
          </a:p>
          <a:p>
            <a:pPr lvl="2">
              <a:buNone/>
            </a:pPr>
            <a:r>
              <a:rPr lang="en-US" dirty="0" smtClean="0"/>
              <a:t>“And with many such parables </a:t>
            </a:r>
            <a:r>
              <a:rPr lang="en-US" dirty="0" err="1" smtClean="0"/>
              <a:t>spake</a:t>
            </a:r>
            <a:r>
              <a:rPr lang="en-US" dirty="0" smtClean="0"/>
              <a:t> he the word unto them…”</a:t>
            </a:r>
          </a:p>
          <a:p>
            <a:pPr lvl="1"/>
            <a:r>
              <a:rPr lang="en-US" dirty="0" smtClean="0"/>
              <a:t>Mark 4:34</a:t>
            </a:r>
          </a:p>
          <a:p>
            <a:pPr lvl="2">
              <a:buNone/>
            </a:pPr>
            <a:r>
              <a:rPr lang="en-US" dirty="0" smtClean="0"/>
              <a:t>“But without a parable </a:t>
            </a:r>
            <a:r>
              <a:rPr lang="en-US" dirty="0" err="1" smtClean="0"/>
              <a:t>spake</a:t>
            </a:r>
            <a:r>
              <a:rPr lang="en-US" dirty="0" smtClean="0"/>
              <a:t> he not unto them…”</a:t>
            </a:r>
          </a:p>
          <a:p>
            <a:r>
              <a:rPr lang="en-US" dirty="0" smtClean="0"/>
              <a:t>The definition of a parable.</a:t>
            </a:r>
          </a:p>
          <a:p>
            <a:pPr lvl="1"/>
            <a:r>
              <a:rPr lang="en-US" dirty="0" smtClean="0"/>
              <a:t>The literal definition is “to lay along side of.”</a:t>
            </a:r>
          </a:p>
          <a:p>
            <a:pPr lvl="1"/>
            <a:r>
              <a:rPr lang="en-US" dirty="0" smtClean="0"/>
              <a:t>Jesus would take a true, literal, earthly story and lay alongside of it a spiritual application.</a:t>
            </a:r>
          </a:p>
          <a:p>
            <a:pPr lvl="1"/>
            <a:r>
              <a:rPr lang="en-US" dirty="0" smtClean="0"/>
              <a:t>Thus, some have defined a parable as “earthly story with a heavenly meaning.”</a:t>
            </a:r>
          </a:p>
          <a:p>
            <a:pPr lvl="1"/>
            <a:r>
              <a:rPr lang="en-US" dirty="0" smtClean="0"/>
              <a:t>Mark 4:30</a:t>
            </a:r>
          </a:p>
          <a:p>
            <a:pPr lvl="2">
              <a:buNone/>
            </a:pPr>
            <a:r>
              <a:rPr lang="en-US" dirty="0" smtClean="0"/>
              <a:t>“And he said, Where unto shall we liken the kingdom of God?  Or with what comparison shall we compare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Methods of the Servant’s Teaching</a:t>
            </a:r>
            <a:endParaRPr lang="en-US" dirty="0"/>
          </a:p>
        </p:txBody>
      </p:sp>
      <p:sp>
        <p:nvSpPr>
          <p:cNvPr id="3" name="Content Placeholder 2"/>
          <p:cNvSpPr>
            <a:spLocks noGrp="1"/>
          </p:cNvSpPr>
          <p:nvPr>
            <p:ph idx="1"/>
          </p:nvPr>
        </p:nvSpPr>
        <p:spPr/>
        <p:txBody>
          <a:bodyPr>
            <a:normAutofit fontScale="92500"/>
          </a:bodyPr>
          <a:lstStyle/>
          <a:p>
            <a:r>
              <a:rPr lang="en-US" dirty="0" smtClean="0"/>
              <a:t>The purpose of parables</a:t>
            </a:r>
          </a:p>
          <a:p>
            <a:pPr lvl="1"/>
            <a:r>
              <a:rPr lang="en-US" dirty="0" smtClean="0"/>
              <a:t>Parables served two primary purposes:</a:t>
            </a:r>
          </a:p>
          <a:p>
            <a:pPr lvl="2"/>
            <a:r>
              <a:rPr lang="en-US" dirty="0" smtClean="0"/>
              <a:t>To reveal the truth to those who desired it</a:t>
            </a:r>
          </a:p>
          <a:p>
            <a:pPr lvl="2"/>
            <a:r>
              <a:rPr lang="en-US" dirty="0" smtClean="0"/>
              <a:t>To hide the truth from those who opposed it</a:t>
            </a:r>
          </a:p>
          <a:p>
            <a:pPr lvl="1"/>
            <a:r>
              <a:rPr lang="en-US" dirty="0" smtClean="0"/>
              <a:t>Mark 4:11-12</a:t>
            </a:r>
          </a:p>
          <a:p>
            <a:pPr lvl="2">
              <a:buNone/>
            </a:pPr>
            <a:r>
              <a:rPr lang="en-US" dirty="0" smtClean="0"/>
              <a:t>“And he said unto them, Unto you it is given to know the mystery of the kingdom of God:  but unto them that are without, all these things are done in parables:  that seeing they may see and not perceive; and hearing they may hear, and not understand; lest at any time they should be converted, and their sins should be forgiven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Messages of the Servant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Mark 4 we find four parables.  One of them is unique to Mark’s gospel, meaning he is the only gospel writer to record it.</a:t>
            </a:r>
          </a:p>
          <a:p>
            <a:pPr lvl="1"/>
            <a:r>
              <a:rPr lang="en-US" dirty="0" smtClean="0"/>
              <a:t>The Parable of the </a:t>
            </a:r>
            <a:r>
              <a:rPr lang="en-US" dirty="0" err="1" smtClean="0"/>
              <a:t>Sower</a:t>
            </a:r>
            <a:r>
              <a:rPr lang="en-US" dirty="0" smtClean="0"/>
              <a:t> (Mark 4:3-9, 14-20)</a:t>
            </a:r>
          </a:p>
          <a:p>
            <a:pPr lvl="2"/>
            <a:r>
              <a:rPr lang="en-US" dirty="0" smtClean="0"/>
              <a:t>This parable involves the reaction of man’s heart to the Word of God.</a:t>
            </a:r>
          </a:p>
          <a:p>
            <a:pPr lvl="3"/>
            <a:r>
              <a:rPr lang="en-US" dirty="0" smtClean="0"/>
              <a:t>Mark 4:3</a:t>
            </a:r>
          </a:p>
          <a:p>
            <a:pPr lvl="4">
              <a:buNone/>
            </a:pPr>
            <a:r>
              <a:rPr lang="en-US" dirty="0" smtClean="0"/>
              <a:t>“Hearken; Behold, there went out a </a:t>
            </a:r>
            <a:r>
              <a:rPr lang="en-US" dirty="0" err="1" smtClean="0"/>
              <a:t>sower</a:t>
            </a:r>
            <a:r>
              <a:rPr lang="en-US" dirty="0" smtClean="0"/>
              <a:t> to </a:t>
            </a:r>
            <a:r>
              <a:rPr lang="en-US" dirty="0" err="1" smtClean="0"/>
              <a:t>sow.</a:t>
            </a:r>
            <a:r>
              <a:rPr lang="en-US" dirty="0" smtClean="0"/>
              <a:t>”</a:t>
            </a:r>
          </a:p>
          <a:p>
            <a:pPr lvl="3"/>
            <a:r>
              <a:rPr lang="en-US" dirty="0" smtClean="0"/>
              <a:t>Mark 4:14</a:t>
            </a:r>
          </a:p>
          <a:p>
            <a:pPr lvl="4">
              <a:buNone/>
            </a:pPr>
            <a:r>
              <a:rPr lang="en-US" dirty="0" smtClean="0"/>
              <a:t>“The </a:t>
            </a:r>
            <a:r>
              <a:rPr lang="en-US" dirty="0" err="1" smtClean="0"/>
              <a:t>sower</a:t>
            </a:r>
            <a:r>
              <a:rPr lang="en-US" dirty="0" smtClean="0"/>
              <a:t> </a:t>
            </a:r>
            <a:r>
              <a:rPr lang="en-US" dirty="0" err="1" smtClean="0"/>
              <a:t>soweth</a:t>
            </a:r>
            <a:r>
              <a:rPr lang="en-US" dirty="0" smtClean="0"/>
              <a:t> the word.”</a:t>
            </a:r>
          </a:p>
          <a:p>
            <a:pPr lvl="2"/>
            <a:r>
              <a:rPr lang="en-US" dirty="0" smtClean="0"/>
              <a:t>Four hearts can come into contact with the word:</a:t>
            </a:r>
          </a:p>
          <a:p>
            <a:pPr lvl="3"/>
            <a:r>
              <a:rPr lang="en-US" dirty="0" smtClean="0"/>
              <a:t>The wayside soil – the hard heart</a:t>
            </a:r>
          </a:p>
          <a:p>
            <a:pPr lvl="3"/>
            <a:r>
              <a:rPr lang="en-US" dirty="0" smtClean="0"/>
              <a:t>The rocky soil – the shallow heart</a:t>
            </a:r>
          </a:p>
          <a:p>
            <a:pPr lvl="3"/>
            <a:r>
              <a:rPr lang="en-US" dirty="0" smtClean="0"/>
              <a:t>The thorny soil – the lustful heart</a:t>
            </a:r>
          </a:p>
          <a:p>
            <a:pPr lvl="3"/>
            <a:r>
              <a:rPr lang="en-US" dirty="0" smtClean="0"/>
              <a:t>The good soil – the good heart</a:t>
            </a:r>
          </a:p>
          <a:p>
            <a:pPr lvl="2"/>
            <a:r>
              <a:rPr lang="en-US" dirty="0" smtClean="0"/>
              <a:t>Every person on earth is represented by one of these four soils.  The key:  We can choose which soil type our heart will be.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Messages of the Servant</a:t>
            </a:r>
            <a:endParaRPr lang="en-US" dirty="0"/>
          </a:p>
        </p:txBody>
      </p:sp>
      <p:sp>
        <p:nvSpPr>
          <p:cNvPr id="3" name="Content Placeholder 2"/>
          <p:cNvSpPr>
            <a:spLocks noGrp="1"/>
          </p:cNvSpPr>
          <p:nvPr>
            <p:ph idx="1"/>
          </p:nvPr>
        </p:nvSpPr>
        <p:spPr/>
        <p:txBody>
          <a:bodyPr>
            <a:normAutofit fontScale="55000" lnSpcReduction="20000"/>
          </a:bodyPr>
          <a:lstStyle/>
          <a:p>
            <a:pPr lvl="1"/>
            <a:r>
              <a:rPr lang="en-US" dirty="0" smtClean="0"/>
              <a:t>The Parable of the Candle (Mark 4:21-23)</a:t>
            </a:r>
          </a:p>
          <a:p>
            <a:pPr lvl="2"/>
            <a:r>
              <a:rPr lang="en-US" dirty="0" smtClean="0"/>
              <a:t>The Account (Mark 4:21).</a:t>
            </a:r>
          </a:p>
          <a:p>
            <a:pPr lvl="3">
              <a:buNone/>
            </a:pPr>
            <a:r>
              <a:rPr lang="en-US" dirty="0" smtClean="0"/>
              <a:t>“And he said unto them, Is a candle brought to be put under a bushel, or under a bed?  And not to be set on a candlestick?”</a:t>
            </a:r>
          </a:p>
          <a:p>
            <a:pPr lvl="3"/>
            <a:r>
              <a:rPr lang="en-US" dirty="0" smtClean="0"/>
              <a:t>The answer to the Lord’s question is obvious.  A candle needs to be set on a candlestick.</a:t>
            </a:r>
          </a:p>
          <a:p>
            <a:pPr lvl="3"/>
            <a:r>
              <a:rPr lang="en-US" dirty="0" smtClean="0"/>
              <a:t>The question is:  What does the candle represent?</a:t>
            </a:r>
          </a:p>
          <a:p>
            <a:pPr lvl="4"/>
            <a:r>
              <a:rPr lang="en-US" dirty="0" smtClean="0"/>
              <a:t>In another place Jesus used this illustration to represent the influence of the Christian’s life (Matt. 5:14-16).</a:t>
            </a:r>
          </a:p>
          <a:p>
            <a:pPr lvl="4"/>
            <a:r>
              <a:rPr lang="en-US" dirty="0" smtClean="0"/>
              <a:t>Here, however, the candle seems to represent the Word of God.  Why?</a:t>
            </a:r>
          </a:p>
          <a:p>
            <a:pPr lvl="5"/>
            <a:r>
              <a:rPr lang="en-US" dirty="0" smtClean="0"/>
              <a:t>It follows the Parable of the </a:t>
            </a:r>
            <a:r>
              <a:rPr lang="en-US" dirty="0" err="1" smtClean="0"/>
              <a:t>Sower</a:t>
            </a:r>
            <a:r>
              <a:rPr lang="en-US" dirty="0" smtClean="0"/>
              <a:t> that deals with the Word</a:t>
            </a:r>
          </a:p>
          <a:p>
            <a:pPr lvl="5"/>
            <a:r>
              <a:rPr lang="en-US" dirty="0" smtClean="0"/>
              <a:t>Because of what Jesus says in Mark 4:22</a:t>
            </a:r>
          </a:p>
          <a:p>
            <a:pPr lvl="2"/>
            <a:r>
              <a:rPr lang="en-US" dirty="0" smtClean="0"/>
              <a:t>The Application (Mark 4:22)</a:t>
            </a:r>
          </a:p>
          <a:p>
            <a:pPr lvl="3">
              <a:buNone/>
            </a:pPr>
            <a:r>
              <a:rPr lang="en-US" dirty="0" smtClean="0"/>
              <a:t>“For there is nothing hid, which shall not be manifested; neither was any thing kept secret, but that it should come abroad.”</a:t>
            </a:r>
          </a:p>
          <a:p>
            <a:pPr lvl="3"/>
            <a:r>
              <a:rPr lang="en-US" dirty="0" smtClean="0"/>
              <a:t>Under the Old Covenant, God’s will had been concealed.</a:t>
            </a:r>
          </a:p>
          <a:p>
            <a:pPr lvl="3"/>
            <a:r>
              <a:rPr lang="en-US" dirty="0" smtClean="0"/>
              <a:t>The New Covenant would change all of this.  That which had been hidden would be manifested.  That which had been kept secret would come abroad.  The candle would now be set on the candlestick.</a:t>
            </a:r>
          </a:p>
          <a:p>
            <a:pPr lvl="3"/>
            <a:r>
              <a:rPr lang="en-US" dirty="0" smtClean="0"/>
              <a:t>I Corinthians 2:9-10; Eph. 3:3-5</a:t>
            </a:r>
          </a:p>
          <a:p>
            <a:pPr lvl="4">
              <a:buNone/>
            </a:pPr>
            <a:r>
              <a:rPr lang="en-US" dirty="0" smtClean="0"/>
              <a:t>“How that by revelation he made know unto me the mystery; (as I wrote afore in few words, whereby, when ye read, ye may understand my knowledge in the mystery of Christ) which in other ages was not made known unto the sons of men, as it is now revealed unto his holy apostles and prophets by the Spirit.”</a:t>
            </a:r>
          </a:p>
          <a:p>
            <a:pPr lvl="2"/>
            <a:r>
              <a:rPr lang="en-US" dirty="0" smtClean="0"/>
              <a:t>The Admonition (Mark 4:23)</a:t>
            </a:r>
          </a:p>
          <a:p>
            <a:pPr lvl="3">
              <a:buNone/>
            </a:pPr>
            <a:r>
              <a:rPr lang="en-US" dirty="0" smtClean="0"/>
              <a:t>“If any man have ears to hear, let him hear.”</a:t>
            </a:r>
          </a:p>
          <a:p>
            <a:pPr lvl="3"/>
            <a:r>
              <a:rPr lang="en-US" dirty="0" smtClean="0"/>
              <a:t>It behooves everyone who has ears to hear God’s Word.</a:t>
            </a:r>
          </a:p>
          <a:p>
            <a:pPr lvl="3"/>
            <a:r>
              <a:rPr lang="en-US" dirty="0" err="1" smtClean="0"/>
              <a:t>McGarvey</a:t>
            </a:r>
            <a:r>
              <a:rPr lang="en-US" dirty="0" smtClean="0"/>
              <a:t>:  “Nothing that ever struck the human ear is so worthy of being heard as the word of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10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10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10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3">
                                            <p:txEl>
                                              <p:pRg st="16" end="16"/>
                                            </p:txEl>
                                          </p:spTgt>
                                        </p:tgtEl>
                                        <p:attrNameLst>
                                          <p:attrName>style.visibility</p:attrName>
                                        </p:attrNameLst>
                                      </p:cBhvr>
                                      <p:to>
                                        <p:strVal val="visible"/>
                                      </p:to>
                                    </p:set>
                                    <p:anim calcmode="lin" valueType="num">
                                      <p:cBhvr additive="base">
                                        <p:cTn id="103"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104" dur="10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3">
                                            <p:txEl>
                                              <p:pRg st="17" end="17"/>
                                            </p:txEl>
                                          </p:spTgt>
                                        </p:tgtEl>
                                        <p:attrNameLst>
                                          <p:attrName>style.visibility</p:attrName>
                                        </p:attrNameLst>
                                      </p:cBhvr>
                                      <p:to>
                                        <p:strVal val="visible"/>
                                      </p:to>
                                    </p:set>
                                    <p:anim calcmode="lin" valueType="num">
                                      <p:cBhvr additive="base">
                                        <p:cTn id="109"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110" dur="10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3">
                                            <p:txEl>
                                              <p:pRg st="18" end="18"/>
                                            </p:txEl>
                                          </p:spTgt>
                                        </p:tgtEl>
                                        <p:attrNameLst>
                                          <p:attrName>style.visibility</p:attrName>
                                        </p:attrNameLst>
                                      </p:cBhvr>
                                      <p:to>
                                        <p:strVal val="visible"/>
                                      </p:to>
                                    </p:set>
                                    <p:anim calcmode="lin" valueType="num">
                                      <p:cBhvr additive="base">
                                        <p:cTn id="115"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116" dur="1000" fill="hold"/>
                                        <p:tgtEl>
                                          <p:spTgt spid="3">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Messages of the Servant</a:t>
            </a:r>
            <a:endParaRPr lang="en-US" dirty="0"/>
          </a:p>
        </p:txBody>
      </p:sp>
      <p:sp>
        <p:nvSpPr>
          <p:cNvPr id="3" name="Content Placeholder 2"/>
          <p:cNvSpPr>
            <a:spLocks noGrp="1"/>
          </p:cNvSpPr>
          <p:nvPr>
            <p:ph idx="1"/>
          </p:nvPr>
        </p:nvSpPr>
        <p:spPr/>
        <p:txBody>
          <a:bodyPr>
            <a:normAutofit fontScale="77500" lnSpcReduction="20000"/>
          </a:bodyPr>
          <a:lstStyle/>
          <a:p>
            <a:pPr lvl="1"/>
            <a:r>
              <a:rPr lang="en-US" dirty="0" smtClean="0"/>
              <a:t>The Parable of the Seed (Mark 4:26-29)</a:t>
            </a:r>
          </a:p>
          <a:p>
            <a:pPr lvl="2"/>
            <a:r>
              <a:rPr lang="en-US" dirty="0" smtClean="0"/>
              <a:t>The Christian’s life continues from the time the heart receives the seed (Mark 4:26) until “the harvest is come” (Mark 4:29).</a:t>
            </a:r>
          </a:p>
          <a:p>
            <a:pPr lvl="2"/>
            <a:r>
              <a:rPr lang="en-US" dirty="0" smtClean="0"/>
              <a:t>During that time, significant growth should occur (Mark 4:28).  The how of this growth is not fully comprehended (Mark 4:27).</a:t>
            </a:r>
          </a:p>
          <a:p>
            <a:pPr lvl="2"/>
            <a:r>
              <a:rPr lang="en-US" dirty="0" smtClean="0"/>
              <a:t>Lesson:  If you have received the Word, bring forth fruit.  There is coming a day when the sickle will be put forth by God to reap His harvest.</a:t>
            </a:r>
          </a:p>
          <a:p>
            <a:pPr lvl="1"/>
            <a:r>
              <a:rPr lang="en-US" dirty="0" smtClean="0"/>
              <a:t>The Parable of the Mustard Seed (Mark 4:30-32)</a:t>
            </a:r>
          </a:p>
          <a:p>
            <a:pPr lvl="2"/>
            <a:r>
              <a:rPr lang="en-US" dirty="0" smtClean="0"/>
              <a:t>The kingdom of God began very small, just like the small mustard seed.</a:t>
            </a:r>
          </a:p>
          <a:p>
            <a:pPr lvl="2"/>
            <a:r>
              <a:rPr lang="en-US" dirty="0" smtClean="0"/>
              <a:t>However, that kingdom grew to be a great nation, just as the mustard seed grows to become a plant with great branches; so that the fowls of the air may lodge under the shadow of it.</a:t>
            </a:r>
          </a:p>
          <a:p>
            <a:pPr lvl="2"/>
            <a:r>
              <a:rPr lang="en-US" dirty="0" smtClean="0"/>
              <a:t>NOTE:  Christianity has been a powerful force in the world since its humble beginnings in Jerusalem.  It is still one of the world foremost religions today.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Master of the Sea (Mark 4:35-41</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Jesus had taught all day.  At even, He decided to pass on to the other side of the Sea of Galilee (Mark 4:35).  In the hinder part of the ship, He fell asleep on a pillow (Mark 4:38).</a:t>
            </a:r>
          </a:p>
          <a:p>
            <a:r>
              <a:rPr lang="en-US" dirty="0" smtClean="0"/>
              <a:t>Four important elements of this story:</a:t>
            </a:r>
          </a:p>
          <a:p>
            <a:pPr lvl="1"/>
            <a:r>
              <a:rPr lang="en-US" dirty="0" smtClean="0"/>
              <a:t>The storm (Mark 4:37)</a:t>
            </a:r>
          </a:p>
          <a:p>
            <a:pPr lvl="2">
              <a:buNone/>
            </a:pPr>
            <a:r>
              <a:rPr lang="en-US" dirty="0" smtClean="0"/>
              <a:t>“And there arose a great storm of wind, and the waves beat into the ship, so that it was now full.”</a:t>
            </a:r>
          </a:p>
          <a:p>
            <a:pPr lvl="1"/>
            <a:r>
              <a:rPr lang="en-US" dirty="0" smtClean="0"/>
              <a:t>The fear of the sea (Mark 4:38, 40)</a:t>
            </a:r>
          </a:p>
          <a:p>
            <a:pPr lvl="2"/>
            <a:r>
              <a:rPr lang="en-US" dirty="0" smtClean="0"/>
              <a:t>Master, </a:t>
            </a:r>
            <a:r>
              <a:rPr lang="en-US" dirty="0" err="1" smtClean="0"/>
              <a:t>carest</a:t>
            </a:r>
            <a:r>
              <a:rPr lang="en-US" dirty="0" smtClean="0"/>
              <a:t> thou not that we perish?  (Mark 4:38).</a:t>
            </a:r>
          </a:p>
          <a:p>
            <a:pPr lvl="2"/>
            <a:r>
              <a:rPr lang="en-US" dirty="0" smtClean="0"/>
              <a:t>And he said unto them, Why are ye so fearful? (Mark 4:40)</a:t>
            </a:r>
          </a:p>
          <a:p>
            <a:pPr lvl="1"/>
            <a:r>
              <a:rPr lang="en-US" dirty="0" smtClean="0"/>
              <a:t>The Master of the Sea (Mark 4:39)</a:t>
            </a:r>
          </a:p>
          <a:p>
            <a:pPr lvl="2">
              <a:buNone/>
            </a:pPr>
            <a:r>
              <a:rPr lang="en-US" dirty="0" smtClean="0"/>
              <a:t>“And he arose, and rebuked the wind, and said unto the sea, Peace, be still.  And the wind ceased, and there was a great calm.”</a:t>
            </a:r>
          </a:p>
          <a:p>
            <a:pPr lvl="1"/>
            <a:r>
              <a:rPr lang="en-US" dirty="0" smtClean="0"/>
              <a:t>Fear of God’s power (Mark 4:41)</a:t>
            </a:r>
          </a:p>
          <a:p>
            <a:pPr lvl="2">
              <a:buNone/>
            </a:pPr>
            <a:r>
              <a:rPr lang="en-US" dirty="0" smtClean="0"/>
              <a:t>“And they feared exceedingly…”</a:t>
            </a:r>
          </a:p>
          <a:p>
            <a:pPr lvl="2"/>
            <a:r>
              <a:rPr lang="en-US" dirty="0" smtClean="0"/>
              <a:t>The word “exceedingly” means “exceedingly fearful.”  Thus, they feared with an exceedingly great fear.</a:t>
            </a:r>
          </a:p>
          <a:p>
            <a:pPr lvl="2"/>
            <a:r>
              <a:rPr lang="en-US" dirty="0" smtClean="0"/>
              <a:t>This fear is awe and respect for the Son of God and His power.</a:t>
            </a:r>
          </a:p>
          <a:p>
            <a:r>
              <a:rPr lang="en-US" dirty="0" smtClean="0"/>
              <a:t>Lesson:  We either fear the storms, or, we fear the Master.  When we fear the Master of the Sea, we need not be afraid of the storms.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10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Three times this chapter emphasizes hearing (Mark 4:9, 23, 24).</a:t>
            </a:r>
          </a:p>
          <a:p>
            <a:pPr lvl="1">
              <a:buNone/>
            </a:pPr>
            <a:r>
              <a:rPr lang="en-US" dirty="0" smtClean="0"/>
              <a:t>“And he said unto them, He that hath ears to hear, let him hear.”</a:t>
            </a:r>
          </a:p>
          <a:p>
            <a:pPr lvl="1"/>
            <a:r>
              <a:rPr lang="en-US" dirty="0" smtClean="0"/>
              <a:t>The Master Teacher has spoken.</a:t>
            </a:r>
          </a:p>
          <a:p>
            <a:pPr lvl="1"/>
            <a:r>
              <a:rPr lang="en-US" dirty="0" smtClean="0"/>
              <a:t>Now the obligation is upon mankind to hear.</a:t>
            </a:r>
          </a:p>
          <a:p>
            <a:r>
              <a:rPr lang="en-US" dirty="0" smtClean="0"/>
              <a:t>How will we hear?</a:t>
            </a:r>
          </a:p>
          <a:p>
            <a:pPr lvl="1"/>
            <a:r>
              <a:rPr lang="en-US" dirty="0" smtClean="0"/>
              <a:t>With hardened hearts?</a:t>
            </a:r>
          </a:p>
          <a:p>
            <a:pPr lvl="1"/>
            <a:r>
              <a:rPr lang="en-US" dirty="0" smtClean="0"/>
              <a:t>With shallow hearts?</a:t>
            </a:r>
          </a:p>
          <a:p>
            <a:pPr lvl="1"/>
            <a:r>
              <a:rPr lang="en-US" dirty="0" smtClean="0"/>
              <a:t>With lustful hearts?</a:t>
            </a:r>
          </a:p>
          <a:p>
            <a:pPr lvl="1"/>
            <a:r>
              <a:rPr lang="en-US" dirty="0" smtClean="0"/>
              <a:t>With good hearts?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1265</Words>
  <Application>Microsoft Office PowerPoint</Application>
  <PresentationFormat>On-screen Show (4:3)</PresentationFormat>
  <Paragraphs>91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The Instruction of the Servant of God</vt:lpstr>
      <vt:lpstr>The Methods of the Servant’s Teaching</vt:lpstr>
      <vt:lpstr>The Methods of the Servant’s Teaching</vt:lpstr>
      <vt:lpstr>The Messages of the Servant</vt:lpstr>
      <vt:lpstr>The Messages of the Servant</vt:lpstr>
      <vt:lpstr>The Messages of the Servant</vt:lpstr>
      <vt:lpstr>The Master of the Sea (Mark 4:35-41</vt:lpstr>
      <vt:lpstr>Conclusion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Instruction of the Servant of God</dc:title>
  <dc:creator>John Hope</dc:creator>
  <cp:lastModifiedBy>John Hope</cp:lastModifiedBy>
  <cp:revision>8</cp:revision>
  <dcterms:created xsi:type="dcterms:W3CDTF">2013-06-29T19:48:33Z</dcterms:created>
  <dcterms:modified xsi:type="dcterms:W3CDTF">2013-08-06T18:16:12Z</dcterms:modified>
</cp:coreProperties>
</file>